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6858000" cx="12192000"/>
  <p:notesSz cx="6858000" cy="9144000"/>
  <p:embeddedFontLst>
    <p:embeddedFont>
      <p:font typeface="Teko"/>
      <p:regular r:id="rId19"/>
      <p:bold r:id="rId20"/>
    </p:embeddedFont>
    <p:embeddedFont>
      <p:font typeface="Quattrocento Sans"/>
      <p:regular r:id="rId21"/>
      <p:bold r:id="rId22"/>
      <p:italic r:id="rId23"/>
      <p:boldItalic r:id="rId24"/>
    </p:embeddedFont>
    <p:embeddedFont>
      <p:font typeface="Century Gothic"/>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9" roundtripDataSignature="AMtx7mjUBHu+e/aRUTE+OJWxUEKnHYT8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06A58E-FE29-4CBF-82C3-2A8938952F41}">
  <a:tblStyle styleId="{0806A58E-FE29-4CBF-82C3-2A8938952F41}"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2E6EA"/>
          </a:solidFill>
        </a:fill>
      </a:tcStyle>
    </a:wholeTbl>
    <a:band1H>
      <a:tcTxStyle/>
      <a:tcStyle>
        <a:fill>
          <a:solidFill>
            <a:srgbClr val="E4CAD2"/>
          </a:solidFill>
        </a:fill>
      </a:tcStyle>
    </a:band1H>
    <a:band2H>
      <a:tcTxStyle/>
    </a:band2H>
    <a:band1V>
      <a:tcTxStyle/>
      <a:tcStyle>
        <a:fill>
          <a:solidFill>
            <a:srgbClr val="E4CAD2"/>
          </a:solidFill>
        </a:fill>
      </a:tcStyle>
    </a:band1V>
    <a:band2V>
      <a:tcTxStyle/>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2344F1CE-7373-4627-A11C-017D03C8118B}" styleName="Table_1">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font>
          <a:latin typeface="Century Gothic"/>
          <a:ea typeface="Century Gothic"/>
          <a:cs typeface="Century Gothic"/>
        </a:font>
        <a:schemeClr val="lt1"/>
      </a:tcTxStyle>
      <a:tcStyle>
        <a:fill>
          <a:solidFill>
            <a:schemeClr val="dk1"/>
          </a:solidFill>
        </a:fill>
      </a:tcStyle>
    </a:lastCol>
    <a:firstCol>
      <a:tcTxStyle b="on" i="off">
        <a:font>
          <a:latin typeface="Century Gothic"/>
          <a:ea typeface="Century Gothic"/>
          <a:cs typeface="Century Gothic"/>
        </a:font>
        <a:schemeClr val="lt1"/>
      </a:tcTxStyle>
      <a:tcStyle>
        <a:fill>
          <a:solidFill>
            <a:schemeClr val="dk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a:seCell>
    <a:swCell>
      <a:tcTxStyle/>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a:neCell>
    <a:nwCell>
      <a:tcTxStyle/>
    </a:nwCell>
  </a:tblStyle>
  <a:tblStyle styleId="{4C33129F-D965-4D38-80F2-0E4ECE6A07B3}" styleName="Table_2">
    <a:wholeTbl>
      <a:tcTxStyle b="off" i="off">
        <a:font>
          <a:latin typeface="Century Gothic"/>
          <a:ea typeface="Century Gothic"/>
          <a:cs typeface="Century Gothic"/>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25400">
              <a:solidFill>
                <a:schemeClr val="dk1"/>
              </a:solidFill>
              <a:prstDash val="solid"/>
              <a:round/>
              <a:headEnd len="sm" w="sm" type="none"/>
              <a:tailEnd len="sm" w="sm" type="none"/>
            </a:ln>
          </a:top>
          <a:bottom>
            <a:ln cap="flat" cmpd="sng" w="25400">
              <a:solidFill>
                <a:schemeClr val="dk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6E6E6"/>
          </a:solidFill>
        </a:fill>
      </a:tcStyle>
    </a:band1H>
    <a:band2H>
      <a:tcTxStyle/>
    </a:band2H>
    <a:band1V>
      <a:tcTxStyle/>
      <a:tcStyle>
        <a:fill>
          <a:solidFill>
            <a:srgbClr val="E6E6E6"/>
          </a:solidFill>
        </a:fill>
      </a:tcStyle>
    </a:band1V>
    <a:band2V>
      <a:tcTxStyle/>
    </a:band2V>
    <a:lastCol>
      <a:tcTxStyle b="on" i="off">
        <a:font>
          <a:latin typeface="Century Gothic"/>
          <a:ea typeface="Century Gothic"/>
          <a:cs typeface="Century Gothic"/>
        </a:font>
        <a:schemeClr val="lt1"/>
      </a:tcTxStyle>
      <a:tcStyle>
        <a:fill>
          <a:solidFill>
            <a:schemeClr val="dk1"/>
          </a:solidFill>
        </a:fill>
      </a:tcStyle>
    </a:lastCol>
    <a:firstCol>
      <a:tcTxStyle b="on" i="off">
        <a:font>
          <a:latin typeface="Century Gothic"/>
          <a:ea typeface="Century Gothic"/>
          <a:cs typeface="Century Gothic"/>
        </a:font>
        <a:schemeClr val="lt1"/>
      </a:tcTxStyle>
      <a:tcStyle>
        <a:fill>
          <a:solidFill>
            <a:schemeClr val="dk1"/>
          </a:solidFill>
        </a:fill>
      </a:tcStyle>
    </a:firstCol>
    <a:lastRow>
      <a:tcTxStyle b="on" i="off"/>
      <a:tcStyle>
        <a:tcBdr>
          <a:top>
            <a:ln cap="flat" cmpd="sng" w="50800">
              <a:solidFill>
                <a:schemeClr val="dk1"/>
              </a:solidFill>
              <a:prstDash val="solid"/>
              <a:round/>
              <a:headEnd len="sm" w="sm" type="none"/>
              <a:tailEnd len="sm" w="sm" type="none"/>
            </a:ln>
          </a:top>
        </a:tcBdr>
        <a:fill>
          <a:solidFill>
            <a:schemeClr val="lt1"/>
          </a:solidFill>
        </a:fill>
      </a:tcStyle>
    </a:lastRow>
    <a:seCell>
      <a:tcTxStyle b="on" i="off">
        <a:font>
          <a:latin typeface="Century Gothic"/>
          <a:ea typeface="Century Gothic"/>
          <a:cs typeface="Century Gothic"/>
        </a:font>
        <a:schemeClr val="dk1"/>
      </a:tcTxStyle>
    </a:seCell>
    <a:swCell>
      <a:tcTxStyle b="on" i="off">
        <a:font>
          <a:latin typeface="Century Gothic"/>
          <a:ea typeface="Century Gothic"/>
          <a:cs typeface="Century Gothic"/>
        </a:font>
        <a:schemeClr val="dk1"/>
      </a:tcTxStyle>
    </a:swCell>
    <a:firstRow>
      <a:tcTxStyle b="on" i="off">
        <a:font>
          <a:latin typeface="Century Gothic"/>
          <a:ea typeface="Century Gothic"/>
          <a:cs typeface="Century Gothic"/>
        </a:font>
        <a:schemeClr val="lt1"/>
      </a:tcTxStyle>
      <a:tcStyle>
        <a:tcBdr>
          <a:bottom>
            <a:ln cap="flat" cmpd="sng" w="25400">
              <a:solidFill>
                <a:schemeClr val="dk1"/>
              </a:solidFill>
              <a:prstDash val="solid"/>
              <a:round/>
              <a:headEnd len="sm" w="sm" type="none"/>
              <a:tailEnd len="sm" w="sm" type="none"/>
            </a:ln>
          </a:bottom>
        </a:tcBdr>
        <a:fill>
          <a:solidFill>
            <a:schemeClr val="dk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Teko-bold.fntdata"/><Relationship Id="rId22" Type="http://schemas.openxmlformats.org/officeDocument/2006/relationships/font" Target="fonts/QuattrocentoSans-bold.fntdata"/><Relationship Id="rId21" Type="http://schemas.openxmlformats.org/officeDocument/2006/relationships/font" Target="fonts/QuattrocentoSans-regular.fntdata"/><Relationship Id="rId24" Type="http://schemas.openxmlformats.org/officeDocument/2006/relationships/font" Target="fonts/QuattrocentoSans-boldItalic.fntdata"/><Relationship Id="rId23" Type="http://schemas.openxmlformats.org/officeDocument/2006/relationships/font" Target="fonts/QuattrocentoSa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CenturyGothic-bold.fntdata"/><Relationship Id="rId25" Type="http://schemas.openxmlformats.org/officeDocument/2006/relationships/font" Target="fonts/CenturyGothic-regular.fntdata"/><Relationship Id="rId28" Type="http://schemas.openxmlformats.org/officeDocument/2006/relationships/font" Target="fonts/CenturyGothic-boldItalic.fntdata"/><Relationship Id="rId27" Type="http://schemas.openxmlformats.org/officeDocument/2006/relationships/font" Target="fonts/CenturyGothic-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Teko-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damage, reproduce, exploit, affect, discover, reputation</a:t>
            </a:r>
            <a:endParaRPr/>
          </a:p>
        </p:txBody>
      </p:sp>
      <p:sp>
        <p:nvSpPr>
          <p:cNvPr id="337" name="Google Shape;33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342900" rtl="0" algn="l">
              <a:spcBef>
                <a:spcPts val="1000"/>
              </a:spcBef>
              <a:spcAft>
                <a:spcPts val="0"/>
              </a:spcAft>
              <a:buClr>
                <a:srgbClr val="B31166"/>
              </a:buClr>
              <a:buSzPts val="120"/>
              <a:buFont typeface="Courier New"/>
              <a:buChar char="o"/>
            </a:pPr>
            <a:r>
              <a:rPr lang="en-US" sz="400">
                <a:solidFill>
                  <a:srgbClr val="3F3F3F"/>
                </a:solidFill>
                <a:latin typeface="Century Gothic"/>
                <a:ea typeface="Century Gothic"/>
                <a:cs typeface="Century Gothic"/>
                <a:sym typeface="Century Gothic"/>
              </a:rPr>
              <a:t>The cybersecurity breach could lead to leakage of </a:t>
            </a:r>
            <a:r>
              <a:rPr b="1" lang="en-US" sz="400">
                <a:solidFill>
                  <a:srgbClr val="3F3F3F"/>
                </a:solidFill>
                <a:latin typeface="Century Gothic"/>
                <a:ea typeface="Century Gothic"/>
                <a:cs typeface="Century Gothic"/>
                <a:sym typeface="Century Gothic"/>
              </a:rPr>
              <a:t>confidential data </a:t>
            </a:r>
            <a:r>
              <a:rPr lang="en-US" sz="400">
                <a:solidFill>
                  <a:srgbClr val="3F3F3F"/>
                </a:solidFill>
                <a:latin typeface="Century Gothic"/>
                <a:ea typeface="Century Gothic"/>
                <a:cs typeface="Century Gothic"/>
                <a:sym typeface="Century Gothic"/>
              </a:rPr>
              <a:t>and risk patients’ </a:t>
            </a:r>
            <a:r>
              <a:rPr b="1" lang="en-US" sz="400">
                <a:solidFill>
                  <a:srgbClr val="3F3F3F"/>
                </a:solidFill>
                <a:latin typeface="Century Gothic"/>
                <a:ea typeface="Century Gothic"/>
                <a:cs typeface="Century Gothic"/>
                <a:sym typeface="Century Gothic"/>
              </a:rPr>
              <a:t>life</a:t>
            </a:r>
            <a:r>
              <a:rPr lang="en-US" sz="400">
                <a:solidFill>
                  <a:srgbClr val="3F3F3F"/>
                </a:solidFill>
                <a:latin typeface="Century Gothic"/>
                <a:ea typeface="Century Gothic"/>
                <a:cs typeface="Century Gothic"/>
                <a:sym typeface="Century Gothic"/>
              </a:rPr>
              <a:t> as a result of incorrect analysis of medical data. </a:t>
            </a:r>
            <a:endParaRPr sz="800">
              <a:solidFill>
                <a:srgbClr val="3F3F3F"/>
              </a:solidFill>
              <a:latin typeface="Century Gothic"/>
              <a:ea typeface="Century Gothic"/>
              <a:cs typeface="Century Gothic"/>
              <a:sym typeface="Century Gothic"/>
            </a:endParaRPr>
          </a:p>
          <a:p>
            <a:pPr indent="-279400" lvl="0" marL="342900" rtl="0" algn="l">
              <a:spcBef>
                <a:spcPts val="1000"/>
              </a:spcBef>
              <a:spcAft>
                <a:spcPts val="0"/>
              </a:spcAft>
              <a:buClr>
                <a:srgbClr val="B31166"/>
              </a:buClr>
              <a:buSzPts val="120"/>
              <a:buFont typeface="Courier New"/>
              <a:buChar char="o"/>
            </a:pPr>
            <a:r>
              <a:rPr lang="en-US" sz="400">
                <a:solidFill>
                  <a:srgbClr val="373A3C"/>
                </a:solidFill>
                <a:latin typeface="Century Gothic"/>
                <a:ea typeface="Century Gothic"/>
                <a:cs typeface="Century Gothic"/>
                <a:sym typeface="Century Gothic"/>
              </a:rPr>
              <a:t>This is compounded when breaches are in medical training environments, causing inaccurate feedback from medical devices. This potentially has much larger and longer lasting effects, impacting innumerous lives due to incorrect analysis of critical data by medical personnel. </a:t>
            </a:r>
            <a:endParaRPr sz="100"/>
          </a:p>
        </p:txBody>
      </p:sp>
      <p:sp>
        <p:nvSpPr>
          <p:cNvPr id="284" name="Google Shape;28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79400" lvl="0" marL="342900" rtl="0" algn="l">
              <a:lnSpc>
                <a:spcPct val="90000"/>
              </a:lnSpc>
              <a:spcBef>
                <a:spcPts val="1000"/>
              </a:spcBef>
              <a:spcAft>
                <a:spcPts val="0"/>
              </a:spcAft>
              <a:buClr>
                <a:srgbClr val="B31166"/>
              </a:buClr>
              <a:buSzPts val="120"/>
              <a:buFont typeface="Courier New"/>
              <a:buChar char="o"/>
            </a:pPr>
            <a:r>
              <a:rPr lang="en-US" sz="400">
                <a:solidFill>
                  <a:srgbClr val="3F3F3F"/>
                </a:solidFill>
                <a:latin typeface="Century Gothic"/>
                <a:ea typeface="Century Gothic"/>
                <a:cs typeface="Century Gothic"/>
                <a:sym typeface="Century Gothic"/>
              </a:rPr>
              <a:t>e iStan Medical Training System software can be implemented on Macintosh or Microsoft Windows operating systems.</a:t>
            </a:r>
            <a:endParaRPr sz="800">
              <a:solidFill>
                <a:srgbClr val="3F3F3F"/>
              </a:solidFill>
              <a:latin typeface="Century Gothic"/>
              <a:ea typeface="Century Gothic"/>
              <a:cs typeface="Century Gothic"/>
              <a:sym typeface="Century Gothic"/>
            </a:endParaRPr>
          </a:p>
          <a:p>
            <a:pPr indent="-279400" lvl="0" marL="342900" rtl="0" algn="l">
              <a:lnSpc>
                <a:spcPct val="90000"/>
              </a:lnSpc>
              <a:spcBef>
                <a:spcPts val="1000"/>
              </a:spcBef>
              <a:spcAft>
                <a:spcPts val="0"/>
              </a:spcAft>
              <a:buClr>
                <a:srgbClr val="B31166"/>
              </a:buClr>
              <a:buSzPts val="120"/>
              <a:buFont typeface="Courier New"/>
              <a:buChar char="o"/>
            </a:pPr>
            <a:r>
              <a:rPr lang="en-US" sz="400">
                <a:solidFill>
                  <a:srgbClr val="3F3F3F"/>
                </a:solidFill>
                <a:latin typeface="Century Gothic"/>
                <a:ea typeface="Century Gothic"/>
                <a:cs typeface="Century Gothic"/>
                <a:sym typeface="Century Gothic"/>
              </a:rPr>
              <a:t>The iStan’s front-end platform utilizes Adobe Flash Player and Muse software, which is a browser-based application, to interact with iStan’s profiles. </a:t>
            </a:r>
            <a:endParaRPr sz="800">
              <a:solidFill>
                <a:srgbClr val="3F3F3F"/>
              </a:solidFill>
              <a:latin typeface="Century Gothic"/>
              <a:ea typeface="Century Gothic"/>
              <a:cs typeface="Century Gothic"/>
              <a:sym typeface="Century Gothic"/>
            </a:endParaRPr>
          </a:p>
          <a:p>
            <a:pPr indent="-279400" lvl="0" marL="342900" rtl="0" algn="l">
              <a:lnSpc>
                <a:spcPct val="90000"/>
              </a:lnSpc>
              <a:spcBef>
                <a:spcPts val="1000"/>
              </a:spcBef>
              <a:spcAft>
                <a:spcPts val="0"/>
              </a:spcAft>
              <a:buClr>
                <a:srgbClr val="B31166"/>
              </a:buClr>
              <a:buSzPts val="120"/>
              <a:buFont typeface="Courier New"/>
              <a:buChar char="o"/>
            </a:pPr>
            <a:r>
              <a:rPr lang="en-US" sz="400">
                <a:solidFill>
                  <a:srgbClr val="3F3F3F"/>
                </a:solidFill>
                <a:latin typeface="Century Gothic"/>
                <a:ea typeface="Century Gothic"/>
                <a:cs typeface="Century Gothic"/>
                <a:sym typeface="Century Gothic"/>
              </a:rPr>
              <a:t>The network protocols used by the iStan consist of TCP and 802.11 wireless transmissions between the controlling laptops and the iStan’s internal access point. </a:t>
            </a:r>
            <a:endParaRPr sz="100"/>
          </a:p>
        </p:txBody>
      </p:sp>
      <p:sp>
        <p:nvSpPr>
          <p:cNvPr id="291" name="Google Shape;29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44475" lvl="0" marL="285750" rtl="0" algn="l">
              <a:spcBef>
                <a:spcPts val="0"/>
              </a:spcBef>
              <a:spcAft>
                <a:spcPts val="0"/>
              </a:spcAft>
              <a:buClr>
                <a:srgbClr val="171717"/>
              </a:buClr>
              <a:buSzPts val="1000"/>
              <a:buFont typeface="Noto Sans Symbols"/>
              <a:buChar char="⮚"/>
            </a:pPr>
            <a:r>
              <a:rPr lang="en-US" sz="1000">
                <a:solidFill>
                  <a:srgbClr val="171717"/>
                </a:solidFill>
                <a:latin typeface="Quattrocento Sans"/>
                <a:ea typeface="Quattrocento Sans"/>
                <a:cs typeface="Quattrocento Sans"/>
                <a:sym typeface="Quattrocento Sans"/>
              </a:rPr>
              <a:t>You can use above items to rate each threat. You can also extend the above questions to meet your needs. For example, you could add a question about potential reputation damage:</a:t>
            </a:r>
            <a:endParaRPr sz="1000"/>
          </a:p>
        </p:txBody>
      </p:sp>
      <p:sp>
        <p:nvSpPr>
          <p:cNvPr id="323" name="Google Shape;32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0320" lvl="0" marL="0" rtl="0" algn="l">
              <a:spcBef>
                <a:spcPts val="0"/>
              </a:spcBef>
              <a:spcAft>
                <a:spcPts val="0"/>
              </a:spcAft>
              <a:buClr>
                <a:srgbClr val="B31166"/>
              </a:buClr>
              <a:buSzPts val="320"/>
              <a:buFont typeface="Noto Sans Symbols"/>
              <a:buChar char="►"/>
            </a:pPr>
            <a:r>
              <a:rPr lang="en-US" sz="600">
                <a:solidFill>
                  <a:srgbClr val="3F3F3F"/>
                </a:solidFill>
                <a:latin typeface="Century Gothic"/>
                <a:ea typeface="Century Gothic"/>
                <a:cs typeface="Century Gothic"/>
                <a:sym typeface="Century Gothic"/>
              </a:rPr>
              <a:t>I</a:t>
            </a:r>
            <a:r>
              <a:rPr lang="en-US" sz="600">
                <a:solidFill>
                  <a:srgbClr val="3F3F3F"/>
                </a:solidFill>
                <a:latin typeface="Century Gothic"/>
                <a:ea typeface="Century Gothic"/>
                <a:cs typeface="Century Gothic"/>
                <a:sym typeface="Century Gothic"/>
              </a:rPr>
              <a:t>f a threat is rated as High, it poses a significant risk to your application and needs to be addressed as soon as possible. </a:t>
            </a:r>
            <a:endParaRPr sz="600">
              <a:solidFill>
                <a:schemeClr val="dk1"/>
              </a:solidFill>
            </a:endParaRPr>
          </a:p>
          <a:p>
            <a:pPr indent="-20320" lvl="0" marL="0" rtl="0" algn="l">
              <a:spcBef>
                <a:spcPts val="1000"/>
              </a:spcBef>
              <a:spcAft>
                <a:spcPts val="0"/>
              </a:spcAft>
              <a:buClr>
                <a:srgbClr val="B31166"/>
              </a:buClr>
              <a:buSzPts val="320"/>
              <a:buFont typeface="Noto Sans Symbols"/>
              <a:buChar char="►"/>
            </a:pPr>
            <a:r>
              <a:rPr lang="en-US" sz="600">
                <a:solidFill>
                  <a:srgbClr val="3F3F3F"/>
                </a:solidFill>
                <a:latin typeface="Century Gothic"/>
                <a:ea typeface="Century Gothic"/>
                <a:cs typeface="Century Gothic"/>
                <a:sym typeface="Century Gothic"/>
              </a:rPr>
              <a:t>Medium threats need to be addressed, but with less urgency. </a:t>
            </a:r>
            <a:endParaRPr sz="600">
              <a:solidFill>
                <a:schemeClr val="dk1"/>
              </a:solidFill>
            </a:endParaRPr>
          </a:p>
          <a:p>
            <a:pPr indent="-20320" lvl="0" marL="0" rtl="0" algn="l">
              <a:spcBef>
                <a:spcPts val="1000"/>
              </a:spcBef>
              <a:spcAft>
                <a:spcPts val="0"/>
              </a:spcAft>
              <a:buClr>
                <a:srgbClr val="B31166"/>
              </a:buClr>
              <a:buSzPts val="320"/>
              <a:buFont typeface="Noto Sans Symbols"/>
              <a:buChar char="►"/>
            </a:pPr>
            <a:r>
              <a:rPr lang="en-US" sz="600">
                <a:solidFill>
                  <a:srgbClr val="3F3F3F"/>
                </a:solidFill>
                <a:latin typeface="Century Gothic"/>
                <a:ea typeface="Century Gothic"/>
                <a:cs typeface="Century Gothic"/>
                <a:sym typeface="Century Gothic"/>
              </a:rPr>
              <a:t>You may decide to ignore low threats depending upon how much effort and cost is required to address the threat.</a:t>
            </a:r>
            <a:endParaRPr sz="300"/>
          </a:p>
        </p:txBody>
      </p:sp>
      <p:sp>
        <p:nvSpPr>
          <p:cNvPr id="330" name="Google Shape;33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showMasterSp="0" type="title">
  <p:cSld name="TITLE">
    <p:spTree>
      <p:nvGrpSpPr>
        <p:cNvPr id="22" name="Shape 22"/>
        <p:cNvGrpSpPr/>
        <p:nvPr/>
      </p:nvGrpSpPr>
      <p:grpSpPr>
        <a:xfrm>
          <a:off x="0" y="0"/>
          <a:ext cx="0" cy="0"/>
          <a:chOff x="0" y="0"/>
          <a:chExt cx="0" cy="0"/>
        </a:xfrm>
      </p:grpSpPr>
      <p:grpSp>
        <p:nvGrpSpPr>
          <p:cNvPr id="23" name="Google Shape;23;p14"/>
          <p:cNvGrpSpPr/>
          <p:nvPr/>
        </p:nvGrpSpPr>
        <p:grpSpPr>
          <a:xfrm>
            <a:off x="0" y="0"/>
            <a:ext cx="12192000" cy="6858000"/>
            <a:chOff x="0" y="0"/>
            <a:chExt cx="12192000" cy="6858000"/>
          </a:xfrm>
        </p:grpSpPr>
        <p:sp>
          <p:nvSpPr>
            <p:cNvPr id="24" name="Google Shape;24;p14"/>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14"/>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6" name="Google Shape;26;p14"/>
          <p:cNvSpPr txBox="1"/>
          <p:nvPr>
            <p:ph type="ctrTitle"/>
          </p:nvPr>
        </p:nvSpPr>
        <p:spPr>
          <a:xfrm>
            <a:off x="1154955" y="2099733"/>
            <a:ext cx="8825658" cy="267764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4"/>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440"/>
              <a:buNone/>
              <a:defRPr cap="none">
                <a:solidFill>
                  <a:srgbClr val="EE52A4"/>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28" name="Google Shape;28;p14"/>
          <p:cNvSpPr txBox="1"/>
          <p:nvPr>
            <p:ph idx="10" type="dt"/>
          </p:nvPr>
        </p:nvSpPr>
        <p:spPr>
          <a:xfrm rot="5400000">
            <a:off x="10158984" y="1792224"/>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4"/>
          <p:cNvSpPr txBox="1"/>
          <p:nvPr>
            <p:ph idx="11" type="ftr"/>
          </p:nvPr>
        </p:nvSpPr>
        <p:spPr>
          <a:xfrm rot="5400000">
            <a:off x="8951976" y="3227832"/>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4"/>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1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to Panorâmica com Legenda">
  <p:cSld name="Foto Panorâmica com Legenda">
    <p:spTree>
      <p:nvGrpSpPr>
        <p:cNvPr id="120" name="Shape 120"/>
        <p:cNvGrpSpPr/>
        <p:nvPr/>
      </p:nvGrpSpPr>
      <p:grpSpPr>
        <a:xfrm>
          <a:off x="0" y="0"/>
          <a:ext cx="0" cy="0"/>
          <a:chOff x="0" y="0"/>
          <a:chExt cx="0" cy="0"/>
        </a:xfrm>
      </p:grpSpPr>
      <p:grpSp>
        <p:nvGrpSpPr>
          <p:cNvPr id="121" name="Google Shape;121;p25"/>
          <p:cNvGrpSpPr/>
          <p:nvPr/>
        </p:nvGrpSpPr>
        <p:grpSpPr>
          <a:xfrm>
            <a:off x="0" y="0"/>
            <a:ext cx="12192000" cy="6858000"/>
            <a:chOff x="0" y="0"/>
            <a:chExt cx="12192000" cy="6858000"/>
          </a:xfrm>
        </p:grpSpPr>
        <p:sp>
          <p:nvSpPr>
            <p:cNvPr id="122" name="Google Shape;122;p25"/>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5"/>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5"/>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5"/>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5"/>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5"/>
            <p:cNvSpPr/>
            <p:nvPr/>
          </p:nvSpPr>
          <p:spPr>
            <a:xfrm rot="10371525">
              <a:off x="263767" y="4438254"/>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5"/>
            <p:cNvSpPr/>
            <p:nvPr/>
          </p:nvSpPr>
          <p:spPr>
            <a:xfrm rot="10800000">
              <a:off x="459506" y="321130"/>
              <a:ext cx="11277600" cy="4533900"/>
            </a:xfrm>
            <a:custGeom>
              <a:rect b="b" l="l" r="r" t="t"/>
              <a:pathLst>
                <a:path extrusionOk="0" h="2856" w="7104">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30" name="Google Shape;130;p25"/>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31" name="Google Shape;131;p25"/>
          <p:cNvSpPr txBox="1"/>
          <p:nvPr>
            <p:ph type="title"/>
          </p:nvPr>
        </p:nvSpPr>
        <p:spPr>
          <a:xfrm>
            <a:off x="1154954" y="4969927"/>
            <a:ext cx="8825659"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5"/>
          <p:cNvSpPr/>
          <p:nvPr>
            <p:ph idx="2" type="pic"/>
          </p:nvPr>
        </p:nvSpPr>
        <p:spPr>
          <a:xfrm>
            <a:off x="1154954" y="685800"/>
            <a:ext cx="8825659" cy="3429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33" name="Google Shape;133;p25"/>
          <p:cNvSpPr txBox="1"/>
          <p:nvPr>
            <p:ph idx="1" type="body"/>
          </p:nvPr>
        </p:nvSpPr>
        <p:spPr>
          <a:xfrm>
            <a:off x="1154954" y="5536665"/>
            <a:ext cx="8825658"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solidFill>
                  <a:srgbClr val="EE52A4"/>
                </a:solidFill>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34" name="Google Shape;134;p25"/>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5"/>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25"/>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Legenda" showMasterSp="0">
  <p:cSld name="Título e Legenda">
    <p:spTree>
      <p:nvGrpSpPr>
        <p:cNvPr id="138" name="Shape 138"/>
        <p:cNvGrpSpPr/>
        <p:nvPr/>
      </p:nvGrpSpPr>
      <p:grpSpPr>
        <a:xfrm>
          <a:off x="0" y="0"/>
          <a:ext cx="0" cy="0"/>
          <a:chOff x="0" y="0"/>
          <a:chExt cx="0" cy="0"/>
        </a:xfrm>
      </p:grpSpPr>
      <p:grpSp>
        <p:nvGrpSpPr>
          <p:cNvPr id="139" name="Google Shape;139;p26"/>
          <p:cNvGrpSpPr/>
          <p:nvPr/>
        </p:nvGrpSpPr>
        <p:grpSpPr>
          <a:xfrm>
            <a:off x="0" y="0"/>
            <a:ext cx="12192000" cy="6858000"/>
            <a:chOff x="0" y="0"/>
            <a:chExt cx="12192000" cy="6858000"/>
          </a:xfrm>
        </p:grpSpPr>
        <p:sp>
          <p:nvSpPr>
            <p:cNvPr id="140" name="Google Shape;140;p26"/>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6"/>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6"/>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6"/>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6"/>
            <p:cNvSpPr/>
            <p:nvPr/>
          </p:nvSpPr>
          <p:spPr>
            <a:xfrm rot="-589932">
              <a:off x="8490951" y="2714874"/>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6"/>
            <p:cNvSpPr/>
            <p:nvPr/>
          </p:nvSpPr>
          <p:spPr>
            <a:xfrm>
              <a:off x="455612" y="2801319"/>
              <a:ext cx="11277600" cy="3602637"/>
            </a:xfrm>
            <a:custGeom>
              <a:rect b="b" l="l" r="r" t="t"/>
              <a:pathLst>
                <a:path extrusionOk="0" h="7946" w="1000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148" name="Google Shape;148;p26"/>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49" name="Google Shape;149;p26"/>
          <p:cNvSpPr txBox="1"/>
          <p:nvPr>
            <p:ph type="title"/>
          </p:nvPr>
        </p:nvSpPr>
        <p:spPr>
          <a:xfrm>
            <a:off x="1148798" y="1063417"/>
            <a:ext cx="8831816" cy="137298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26"/>
          <p:cNvSpPr txBox="1"/>
          <p:nvPr>
            <p:ph idx="1" type="body"/>
          </p:nvPr>
        </p:nvSpPr>
        <p:spPr>
          <a:xfrm>
            <a:off x="1154954" y="3543300"/>
            <a:ext cx="8825659" cy="24765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51" name="Google Shape;151;p26"/>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6"/>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26"/>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ção com Legenda" showMasterSp="0">
  <p:cSld name="Citação com Legenda">
    <p:spTree>
      <p:nvGrpSpPr>
        <p:cNvPr id="155" name="Shape 155"/>
        <p:cNvGrpSpPr/>
        <p:nvPr/>
      </p:nvGrpSpPr>
      <p:grpSpPr>
        <a:xfrm>
          <a:off x="0" y="0"/>
          <a:ext cx="0" cy="0"/>
          <a:chOff x="0" y="0"/>
          <a:chExt cx="0" cy="0"/>
        </a:xfrm>
      </p:grpSpPr>
      <p:grpSp>
        <p:nvGrpSpPr>
          <p:cNvPr id="156" name="Google Shape;156;p27"/>
          <p:cNvGrpSpPr/>
          <p:nvPr/>
        </p:nvGrpSpPr>
        <p:grpSpPr>
          <a:xfrm>
            <a:off x="0" y="0"/>
            <a:ext cx="12192000" cy="6858000"/>
            <a:chOff x="0" y="0"/>
            <a:chExt cx="12192000" cy="6858000"/>
          </a:xfrm>
        </p:grpSpPr>
        <p:sp>
          <p:nvSpPr>
            <p:cNvPr id="157" name="Google Shape;157;p27"/>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7"/>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7"/>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7"/>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7"/>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7"/>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7"/>
            <p:cNvSpPr/>
            <p:nvPr/>
          </p:nvSpPr>
          <p:spPr>
            <a:xfrm rot="-589932">
              <a:off x="8490951" y="418511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7"/>
            <p:cNvSpPr/>
            <p:nvPr/>
          </p:nvSpPr>
          <p:spPr>
            <a:xfrm>
              <a:off x="455612" y="4241801"/>
              <a:ext cx="11277600" cy="2337161"/>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65" name="Google Shape;165;p27"/>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6" name="Google Shape;166;p27"/>
          <p:cNvSpPr txBox="1"/>
          <p:nvPr/>
        </p:nvSpPr>
        <p:spPr>
          <a:xfrm>
            <a:off x="881566" y="607336"/>
            <a:ext cx="801912" cy="15696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9600">
                <a:solidFill>
                  <a:srgbClr val="EE52A4"/>
                </a:solidFill>
                <a:latin typeface="Arial"/>
                <a:ea typeface="Arial"/>
                <a:cs typeface="Arial"/>
                <a:sym typeface="Arial"/>
              </a:rPr>
              <a:t>“</a:t>
            </a:r>
            <a:endParaRPr/>
          </a:p>
        </p:txBody>
      </p:sp>
      <p:sp>
        <p:nvSpPr>
          <p:cNvPr id="167" name="Google Shape;167;p27"/>
          <p:cNvSpPr txBox="1"/>
          <p:nvPr/>
        </p:nvSpPr>
        <p:spPr>
          <a:xfrm>
            <a:off x="9884458" y="2613787"/>
            <a:ext cx="652763" cy="15696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9600">
                <a:solidFill>
                  <a:srgbClr val="EE52A4"/>
                </a:solidFill>
                <a:latin typeface="Arial"/>
                <a:ea typeface="Arial"/>
                <a:cs typeface="Arial"/>
                <a:sym typeface="Arial"/>
              </a:rPr>
              <a:t>”</a:t>
            </a:r>
            <a:endParaRPr/>
          </a:p>
        </p:txBody>
      </p:sp>
      <p:sp>
        <p:nvSpPr>
          <p:cNvPr id="168" name="Google Shape;168;p27"/>
          <p:cNvSpPr txBox="1"/>
          <p:nvPr>
            <p:ph type="title"/>
          </p:nvPr>
        </p:nvSpPr>
        <p:spPr>
          <a:xfrm>
            <a:off x="1581878" y="982134"/>
            <a:ext cx="8453906" cy="2696632"/>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27"/>
          <p:cNvSpPr txBox="1"/>
          <p:nvPr>
            <p:ph idx="1" type="body"/>
          </p:nvPr>
        </p:nvSpPr>
        <p:spPr>
          <a:xfrm>
            <a:off x="1945945" y="3678766"/>
            <a:ext cx="7731219"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b="0" i="0" sz="1400" cap="small">
                <a:solidFill>
                  <a:srgbClr val="EE52A4"/>
                </a:solidFill>
                <a:latin typeface="Century Gothic"/>
                <a:ea typeface="Century Gothic"/>
                <a:cs typeface="Century Gothic"/>
                <a:sym typeface="Century Gothic"/>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70" name="Google Shape;170;p27"/>
          <p:cNvSpPr txBox="1"/>
          <p:nvPr>
            <p:ph idx="2" type="body"/>
          </p:nvPr>
        </p:nvSpPr>
        <p:spPr>
          <a:xfrm>
            <a:off x="1154954" y="5029199"/>
            <a:ext cx="9244897" cy="997857"/>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71" name="Google Shape;171;p27"/>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27"/>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2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tão de Nome" showMasterSp="0">
  <p:cSld name="Cartão de Nome">
    <p:spTree>
      <p:nvGrpSpPr>
        <p:cNvPr id="175" name="Shape 175"/>
        <p:cNvGrpSpPr/>
        <p:nvPr/>
      </p:nvGrpSpPr>
      <p:grpSpPr>
        <a:xfrm>
          <a:off x="0" y="0"/>
          <a:ext cx="0" cy="0"/>
          <a:chOff x="0" y="0"/>
          <a:chExt cx="0" cy="0"/>
        </a:xfrm>
      </p:grpSpPr>
      <p:grpSp>
        <p:nvGrpSpPr>
          <p:cNvPr id="176" name="Google Shape;176;p28"/>
          <p:cNvGrpSpPr/>
          <p:nvPr/>
        </p:nvGrpSpPr>
        <p:grpSpPr>
          <a:xfrm>
            <a:off x="0" y="0"/>
            <a:ext cx="12192000" cy="6858000"/>
            <a:chOff x="0" y="0"/>
            <a:chExt cx="12192000" cy="6858000"/>
          </a:xfrm>
        </p:grpSpPr>
        <p:sp>
          <p:nvSpPr>
            <p:cNvPr id="177" name="Google Shape;177;p28"/>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8"/>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8"/>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8"/>
            <p:cNvSpPr/>
            <p:nvPr/>
          </p:nvSpPr>
          <p:spPr>
            <a:xfrm rot="-589932">
              <a:off x="8490951" y="4193583"/>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8"/>
            <p:cNvSpPr/>
            <p:nvPr/>
          </p:nvSpPr>
          <p:spPr>
            <a:xfrm>
              <a:off x="455612" y="4241801"/>
              <a:ext cx="11277600" cy="2337161"/>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85" name="Google Shape;185;p28"/>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86" name="Google Shape;186;p28"/>
          <p:cNvSpPr txBox="1"/>
          <p:nvPr>
            <p:ph type="title"/>
          </p:nvPr>
        </p:nvSpPr>
        <p:spPr>
          <a:xfrm>
            <a:off x="1154954" y="2370667"/>
            <a:ext cx="8825660" cy="182251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28"/>
          <p:cNvSpPr txBox="1"/>
          <p:nvPr>
            <p:ph idx="1" type="body"/>
          </p:nvPr>
        </p:nvSpPr>
        <p:spPr>
          <a:xfrm>
            <a:off x="1154954" y="5024967"/>
            <a:ext cx="882565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EE52A4"/>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88" name="Google Shape;188;p28"/>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28"/>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28"/>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nas">
  <p:cSld name="3 Colunas">
    <p:spTree>
      <p:nvGrpSpPr>
        <p:cNvPr id="192" name="Shape 192"/>
        <p:cNvGrpSpPr/>
        <p:nvPr/>
      </p:nvGrpSpPr>
      <p:grpSpPr>
        <a:xfrm>
          <a:off x="0" y="0"/>
          <a:ext cx="0" cy="0"/>
          <a:chOff x="0" y="0"/>
          <a:chExt cx="0" cy="0"/>
        </a:xfrm>
      </p:grpSpPr>
      <p:sp>
        <p:nvSpPr>
          <p:cNvPr id="193" name="Google Shape;193;p29"/>
          <p:cNvSpPr txBox="1"/>
          <p:nvPr>
            <p:ph type="title"/>
          </p:nvPr>
        </p:nvSpPr>
        <p:spPr>
          <a:xfrm>
            <a:off x="1154954" y="973668"/>
            <a:ext cx="8825659"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29"/>
          <p:cNvSpPr txBox="1"/>
          <p:nvPr>
            <p:ph idx="1" type="body"/>
          </p:nvPr>
        </p:nvSpPr>
        <p:spPr>
          <a:xfrm>
            <a:off x="1154954" y="2603502"/>
            <a:ext cx="314187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EE52A4"/>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95" name="Google Shape;195;p29"/>
          <p:cNvSpPr txBox="1"/>
          <p:nvPr>
            <p:ph idx="2" type="body"/>
          </p:nvPr>
        </p:nvSpPr>
        <p:spPr>
          <a:xfrm>
            <a:off x="1154953" y="3179764"/>
            <a:ext cx="3141879" cy="2847293"/>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96" name="Google Shape;196;p29"/>
          <p:cNvSpPr txBox="1"/>
          <p:nvPr>
            <p:ph idx="3" type="body"/>
          </p:nvPr>
        </p:nvSpPr>
        <p:spPr>
          <a:xfrm>
            <a:off x="4512721" y="2603500"/>
            <a:ext cx="314700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EE52A4"/>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97" name="Google Shape;197;p29"/>
          <p:cNvSpPr txBox="1"/>
          <p:nvPr>
            <p:ph idx="4" type="body"/>
          </p:nvPr>
        </p:nvSpPr>
        <p:spPr>
          <a:xfrm>
            <a:off x="4512721" y="3179763"/>
            <a:ext cx="3147009" cy="2847293"/>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98" name="Google Shape;198;p29"/>
          <p:cNvSpPr txBox="1"/>
          <p:nvPr>
            <p:ph idx="5" type="body"/>
          </p:nvPr>
        </p:nvSpPr>
        <p:spPr>
          <a:xfrm>
            <a:off x="7888135" y="2603501"/>
            <a:ext cx="3145730"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EE52A4"/>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99" name="Google Shape;199;p29"/>
          <p:cNvSpPr txBox="1"/>
          <p:nvPr>
            <p:ph idx="6" type="body"/>
          </p:nvPr>
        </p:nvSpPr>
        <p:spPr>
          <a:xfrm>
            <a:off x="7888329" y="3179762"/>
            <a:ext cx="3145536" cy="2847293"/>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200" name="Google Shape;200;p29"/>
          <p:cNvCxnSpPr/>
          <p:nvPr/>
        </p:nvCxnSpPr>
        <p:spPr>
          <a:xfrm>
            <a:off x="4403971" y="2569633"/>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201" name="Google Shape;201;p29"/>
          <p:cNvCxnSpPr/>
          <p:nvPr/>
        </p:nvCxnSpPr>
        <p:spPr>
          <a:xfrm>
            <a:off x="7772401" y="2569633"/>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202" name="Google Shape;202;p29"/>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29"/>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2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nas de Imagem">
  <p:cSld name="3 Colunas de Imagem">
    <p:spTree>
      <p:nvGrpSpPr>
        <p:cNvPr id="205" name="Shape 205"/>
        <p:cNvGrpSpPr/>
        <p:nvPr/>
      </p:nvGrpSpPr>
      <p:grpSpPr>
        <a:xfrm>
          <a:off x="0" y="0"/>
          <a:ext cx="0" cy="0"/>
          <a:chOff x="0" y="0"/>
          <a:chExt cx="0" cy="0"/>
        </a:xfrm>
      </p:grpSpPr>
      <p:sp>
        <p:nvSpPr>
          <p:cNvPr id="206" name="Google Shape;206;p30"/>
          <p:cNvSpPr txBox="1"/>
          <p:nvPr>
            <p:ph type="title"/>
          </p:nvPr>
        </p:nvSpPr>
        <p:spPr>
          <a:xfrm>
            <a:off x="1154954" y="973668"/>
            <a:ext cx="8825659"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30"/>
          <p:cNvSpPr txBox="1"/>
          <p:nvPr>
            <p:ph idx="1" type="body"/>
          </p:nvPr>
        </p:nvSpPr>
        <p:spPr>
          <a:xfrm>
            <a:off x="1154954" y="4532844"/>
            <a:ext cx="305043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EE52A4"/>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08" name="Google Shape;208;p30"/>
          <p:cNvSpPr/>
          <p:nvPr>
            <p:ph idx="2" type="pic"/>
          </p:nvPr>
        </p:nvSpPr>
        <p:spPr>
          <a:xfrm>
            <a:off x="1334553" y="2603500"/>
            <a:ext cx="2691242" cy="1591510"/>
          </a:xfrm>
          <a:prstGeom prst="roundRect">
            <a:avLst>
              <a:gd fmla="val 1858" name="adj"/>
            </a:avLst>
          </a:prstGeom>
          <a:noFill/>
          <a:ln>
            <a:noFill/>
          </a:ln>
          <a:effectLst>
            <a:outerShdw blurRad="50800" rotWithShape="0" algn="tl" dir="5400000" dist="50800">
              <a:srgbClr val="000000">
                <a:alpha val="42745"/>
              </a:srgbClr>
            </a:outerShdw>
          </a:effectLst>
        </p:spPr>
      </p:sp>
      <p:sp>
        <p:nvSpPr>
          <p:cNvPr id="209" name="Google Shape;209;p30"/>
          <p:cNvSpPr txBox="1"/>
          <p:nvPr>
            <p:ph idx="3" type="body"/>
          </p:nvPr>
        </p:nvSpPr>
        <p:spPr>
          <a:xfrm>
            <a:off x="1154954" y="5109106"/>
            <a:ext cx="3050438" cy="91795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10" name="Google Shape;210;p30"/>
          <p:cNvSpPr txBox="1"/>
          <p:nvPr>
            <p:ph idx="4" type="body"/>
          </p:nvPr>
        </p:nvSpPr>
        <p:spPr>
          <a:xfrm>
            <a:off x="4568865" y="4532844"/>
            <a:ext cx="3050438" cy="576263"/>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EE52A4"/>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11" name="Google Shape;211;p30"/>
          <p:cNvSpPr/>
          <p:nvPr>
            <p:ph idx="5" type="pic"/>
          </p:nvPr>
        </p:nvSpPr>
        <p:spPr>
          <a:xfrm>
            <a:off x="4748462" y="2603500"/>
            <a:ext cx="2691243" cy="1591510"/>
          </a:xfrm>
          <a:prstGeom prst="roundRect">
            <a:avLst>
              <a:gd fmla="val 1858" name="adj"/>
            </a:avLst>
          </a:prstGeom>
          <a:noFill/>
          <a:ln>
            <a:noFill/>
          </a:ln>
          <a:effectLst>
            <a:outerShdw blurRad="50800" rotWithShape="0" algn="tl" dir="5400000" dist="50800">
              <a:srgbClr val="000000">
                <a:alpha val="42745"/>
              </a:srgbClr>
            </a:outerShdw>
          </a:effectLst>
        </p:spPr>
      </p:sp>
      <p:sp>
        <p:nvSpPr>
          <p:cNvPr id="212" name="Google Shape;212;p30"/>
          <p:cNvSpPr txBox="1"/>
          <p:nvPr>
            <p:ph idx="6" type="body"/>
          </p:nvPr>
        </p:nvSpPr>
        <p:spPr>
          <a:xfrm>
            <a:off x="4570172" y="5109105"/>
            <a:ext cx="3050438" cy="91795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213" name="Google Shape;213;p30"/>
          <p:cNvSpPr txBox="1"/>
          <p:nvPr>
            <p:ph idx="7" type="body"/>
          </p:nvPr>
        </p:nvSpPr>
        <p:spPr>
          <a:xfrm>
            <a:off x="7982775" y="4532845"/>
            <a:ext cx="3051095"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EE52A4"/>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14" name="Google Shape;214;p30"/>
          <p:cNvSpPr/>
          <p:nvPr>
            <p:ph idx="8" type="pic"/>
          </p:nvPr>
        </p:nvSpPr>
        <p:spPr>
          <a:xfrm>
            <a:off x="8163031" y="2603500"/>
            <a:ext cx="2691242" cy="1591510"/>
          </a:xfrm>
          <a:prstGeom prst="roundRect">
            <a:avLst>
              <a:gd fmla="val 1858" name="adj"/>
            </a:avLst>
          </a:prstGeom>
          <a:noFill/>
          <a:ln>
            <a:noFill/>
          </a:ln>
          <a:effectLst>
            <a:outerShdw blurRad="50800" rotWithShape="0" algn="tl" dir="5400000" dist="50800">
              <a:srgbClr val="000000">
                <a:alpha val="42745"/>
              </a:srgbClr>
            </a:outerShdw>
          </a:effectLst>
        </p:spPr>
      </p:sp>
      <p:sp>
        <p:nvSpPr>
          <p:cNvPr id="215" name="Google Shape;215;p30"/>
          <p:cNvSpPr txBox="1"/>
          <p:nvPr>
            <p:ph idx="9" type="body"/>
          </p:nvPr>
        </p:nvSpPr>
        <p:spPr>
          <a:xfrm>
            <a:off x="7982775" y="5109104"/>
            <a:ext cx="3051096" cy="91795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216" name="Google Shape;216;p30"/>
          <p:cNvCxnSpPr/>
          <p:nvPr/>
        </p:nvCxnSpPr>
        <p:spPr>
          <a:xfrm>
            <a:off x="4405831" y="2569633"/>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cxnSp>
        <p:nvCxnSpPr>
          <p:cNvPr id="217" name="Google Shape;217;p30"/>
          <p:cNvCxnSpPr/>
          <p:nvPr/>
        </p:nvCxnSpPr>
        <p:spPr>
          <a:xfrm>
            <a:off x="7797802" y="2569633"/>
            <a:ext cx="0" cy="3492499"/>
          </a:xfrm>
          <a:prstGeom prst="straightConnector1">
            <a:avLst/>
          </a:prstGeom>
          <a:noFill/>
          <a:ln cap="flat" cmpd="sng" w="12700">
            <a:solidFill>
              <a:schemeClr val="accent1">
                <a:alpha val="40000"/>
              </a:schemeClr>
            </a:solidFill>
            <a:prstDash val="solid"/>
            <a:round/>
            <a:headEnd len="sm" w="sm" type="none"/>
            <a:tailEnd len="sm" w="sm" type="none"/>
          </a:ln>
        </p:spPr>
      </p:cxnSp>
      <p:sp>
        <p:nvSpPr>
          <p:cNvPr id="218" name="Google Shape;218;p30"/>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30"/>
          <p:cNvSpPr txBox="1"/>
          <p:nvPr>
            <p:ph idx="11" type="ftr"/>
          </p:nvPr>
        </p:nvSpPr>
        <p:spPr>
          <a:xfrm>
            <a:off x="561111" y="6391838"/>
            <a:ext cx="3644282"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3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221" name="Shape 221"/>
        <p:cNvGrpSpPr/>
        <p:nvPr/>
      </p:nvGrpSpPr>
      <p:grpSpPr>
        <a:xfrm>
          <a:off x="0" y="0"/>
          <a:ext cx="0" cy="0"/>
          <a:chOff x="0" y="0"/>
          <a:chExt cx="0" cy="0"/>
        </a:xfrm>
      </p:grpSpPr>
      <p:sp>
        <p:nvSpPr>
          <p:cNvPr id="222" name="Google Shape;222;p31"/>
          <p:cNvSpPr txBox="1"/>
          <p:nvPr>
            <p:ph type="title"/>
          </p:nvPr>
        </p:nvSpPr>
        <p:spPr>
          <a:xfrm>
            <a:off x="1154954" y="973668"/>
            <a:ext cx="8825659"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31"/>
          <p:cNvSpPr txBox="1"/>
          <p:nvPr>
            <p:ph idx="1" type="body"/>
          </p:nvPr>
        </p:nvSpPr>
        <p:spPr>
          <a:xfrm rot="5400000">
            <a:off x="3859634" y="-101180"/>
            <a:ext cx="3416300" cy="882565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24" name="Google Shape;224;p31"/>
          <p:cNvSpPr txBox="1"/>
          <p:nvPr>
            <p:ph idx="10" type="dt"/>
          </p:nvPr>
        </p:nvSpPr>
        <p:spPr>
          <a:xfrm>
            <a:off x="10695439"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31"/>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3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o e Título Vertical" showMasterSp="0" type="vertTitleAndTx">
  <p:cSld name="VERTICAL_TITLE_AND_VERTICAL_TEXT">
    <p:spTree>
      <p:nvGrpSpPr>
        <p:cNvPr id="227" name="Shape 227"/>
        <p:cNvGrpSpPr/>
        <p:nvPr/>
      </p:nvGrpSpPr>
      <p:grpSpPr>
        <a:xfrm>
          <a:off x="0" y="0"/>
          <a:ext cx="0" cy="0"/>
          <a:chOff x="0" y="0"/>
          <a:chExt cx="0" cy="0"/>
        </a:xfrm>
      </p:grpSpPr>
      <p:grpSp>
        <p:nvGrpSpPr>
          <p:cNvPr id="228" name="Google Shape;228;p32"/>
          <p:cNvGrpSpPr/>
          <p:nvPr/>
        </p:nvGrpSpPr>
        <p:grpSpPr>
          <a:xfrm>
            <a:off x="0" y="0"/>
            <a:ext cx="12192000" cy="6858000"/>
            <a:chOff x="0" y="0"/>
            <a:chExt cx="12192000" cy="6858000"/>
          </a:xfrm>
        </p:grpSpPr>
        <p:sp>
          <p:nvSpPr>
            <p:cNvPr id="229" name="Google Shape;229;p32"/>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2"/>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p:nvPr/>
          </p:nvSpPr>
          <p:spPr>
            <a:xfrm>
              <a:off x="414867" y="402165"/>
              <a:ext cx="6510866" cy="605367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p:nvPr/>
          </p:nvSpPr>
          <p:spPr>
            <a:xfrm rot="5101749">
              <a:off x="6294738" y="457773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p:nvPr/>
          </p:nvSpPr>
          <p:spPr>
            <a:xfrm rot="5400000">
              <a:off x="4449232"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38" name="Google Shape;238;p32"/>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39" name="Google Shape;239;p32"/>
          <p:cNvSpPr txBox="1"/>
          <p:nvPr>
            <p:ph type="title"/>
          </p:nvPr>
        </p:nvSpPr>
        <p:spPr>
          <a:xfrm rot="5400000">
            <a:off x="6915922" y="2947779"/>
            <a:ext cx="4748590" cy="140996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32"/>
          <p:cNvSpPr txBox="1"/>
          <p:nvPr>
            <p:ph idx="1" type="body"/>
          </p:nvPr>
        </p:nvSpPr>
        <p:spPr>
          <a:xfrm rot="5400000">
            <a:off x="1908671" y="524749"/>
            <a:ext cx="4748590" cy="6256025"/>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41" name="Google Shape;241;p32"/>
          <p:cNvSpPr txBox="1"/>
          <p:nvPr>
            <p:ph idx="10" type="dt"/>
          </p:nvPr>
        </p:nvSpPr>
        <p:spPr>
          <a:xfrm>
            <a:off x="10653104" y="6391838"/>
            <a:ext cx="992135"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32"/>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3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262" name="Shape 262"/>
        <p:cNvGrpSpPr/>
        <p:nvPr/>
      </p:nvGrpSpPr>
      <p:grpSpPr>
        <a:xfrm>
          <a:off x="0" y="0"/>
          <a:ext cx="0" cy="0"/>
          <a:chOff x="0" y="0"/>
          <a:chExt cx="0" cy="0"/>
        </a:xfrm>
      </p:grpSpPr>
      <p:sp>
        <p:nvSpPr>
          <p:cNvPr id="263" name="Google Shape;263;p17"/>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17"/>
          <p:cNvSpPr txBox="1"/>
          <p:nvPr>
            <p:ph idx="1" type="body"/>
          </p:nvPr>
        </p:nvSpPr>
        <p:spPr>
          <a:xfrm>
            <a:off x="1154954" y="2603500"/>
            <a:ext cx="8825659" cy="341630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65" name="Google Shape;265;p17"/>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17"/>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1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Conteúdo" type="obj">
  <p:cSld name="OBJECT">
    <p:spTree>
      <p:nvGrpSpPr>
        <p:cNvPr id="32" name="Shape 32"/>
        <p:cNvGrpSpPr/>
        <p:nvPr/>
      </p:nvGrpSpPr>
      <p:grpSpPr>
        <a:xfrm>
          <a:off x="0" y="0"/>
          <a:ext cx="0" cy="0"/>
          <a:chOff x="0" y="0"/>
          <a:chExt cx="0" cy="0"/>
        </a:xfrm>
      </p:grpSpPr>
      <p:sp>
        <p:nvSpPr>
          <p:cNvPr id="33" name="Google Shape;33;p15"/>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5"/>
          <p:cNvSpPr txBox="1"/>
          <p:nvPr>
            <p:ph idx="1" type="body"/>
          </p:nvPr>
        </p:nvSpPr>
        <p:spPr>
          <a:xfrm>
            <a:off x="1154954" y="2603500"/>
            <a:ext cx="8825659" cy="341630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5" name="Google Shape;35;p15"/>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5"/>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ção" showMasterSp="0" type="secHead">
  <p:cSld name="SECTION_HEADER">
    <p:spTree>
      <p:nvGrpSpPr>
        <p:cNvPr id="38" name="Shape 38"/>
        <p:cNvGrpSpPr/>
        <p:nvPr/>
      </p:nvGrpSpPr>
      <p:grpSpPr>
        <a:xfrm>
          <a:off x="0" y="0"/>
          <a:ext cx="0" cy="0"/>
          <a:chOff x="0" y="0"/>
          <a:chExt cx="0" cy="0"/>
        </a:xfrm>
      </p:grpSpPr>
      <p:grpSp>
        <p:nvGrpSpPr>
          <p:cNvPr id="39" name="Google Shape;39;p18"/>
          <p:cNvGrpSpPr/>
          <p:nvPr/>
        </p:nvGrpSpPr>
        <p:grpSpPr>
          <a:xfrm>
            <a:off x="0" y="0"/>
            <a:ext cx="12192000" cy="6858000"/>
            <a:chOff x="0" y="0"/>
            <a:chExt cx="12192000" cy="6858000"/>
          </a:xfrm>
        </p:grpSpPr>
        <p:sp>
          <p:nvSpPr>
            <p:cNvPr id="40" name="Google Shape;40;p18"/>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8"/>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8"/>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8"/>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8"/>
            <p:cNvSpPr/>
            <p:nvPr/>
          </p:nvSpPr>
          <p:spPr>
            <a:xfrm>
              <a:off x="7289800" y="402165"/>
              <a:ext cx="4478865" cy="605367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8"/>
            <p:cNvSpPr/>
            <p:nvPr/>
          </p:nvSpPr>
          <p:spPr>
            <a:xfrm rot="-5400000">
              <a:off x="3787244"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48" name="Google Shape;48;p18"/>
            <p:cNvSpPr/>
            <p:nvPr/>
          </p:nvSpPr>
          <p:spPr>
            <a:xfrm rot="-5677511">
              <a:off x="4698352"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8"/>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50" name="Google Shape;50;p18"/>
          <p:cNvSpPr txBox="1"/>
          <p:nvPr>
            <p:ph type="title"/>
          </p:nvPr>
        </p:nvSpPr>
        <p:spPr>
          <a:xfrm>
            <a:off x="1154954" y="2677645"/>
            <a:ext cx="4351025" cy="228382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8"/>
          <p:cNvSpPr txBox="1"/>
          <p:nvPr>
            <p:ph idx="1" type="body"/>
          </p:nvPr>
        </p:nvSpPr>
        <p:spPr>
          <a:xfrm>
            <a:off x="6895559" y="2677644"/>
            <a:ext cx="3757545" cy="2283824"/>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600"/>
              <a:buNone/>
              <a:defRPr sz="2000" cap="none">
                <a:solidFill>
                  <a:srgbClr val="EE52A4"/>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52" name="Google Shape;52;p18"/>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8"/>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as Partes de Conteúdo" type="twoObj">
  <p:cSld name="TWO_OBJECTS">
    <p:spTree>
      <p:nvGrpSpPr>
        <p:cNvPr id="56" name="Shape 56"/>
        <p:cNvGrpSpPr/>
        <p:nvPr/>
      </p:nvGrpSpPr>
      <p:grpSpPr>
        <a:xfrm>
          <a:off x="0" y="0"/>
          <a:ext cx="0" cy="0"/>
          <a:chOff x="0" y="0"/>
          <a:chExt cx="0" cy="0"/>
        </a:xfrm>
      </p:grpSpPr>
      <p:sp>
        <p:nvSpPr>
          <p:cNvPr id="57" name="Google Shape;57;p19"/>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9"/>
          <p:cNvSpPr txBox="1"/>
          <p:nvPr>
            <p:ph idx="1" type="body"/>
          </p:nvPr>
        </p:nvSpPr>
        <p:spPr>
          <a:xfrm>
            <a:off x="1154954" y="2603500"/>
            <a:ext cx="4825158" cy="341630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59" name="Google Shape;59;p19"/>
          <p:cNvSpPr txBox="1"/>
          <p:nvPr>
            <p:ph idx="2" type="body"/>
          </p:nvPr>
        </p:nvSpPr>
        <p:spPr>
          <a:xfrm>
            <a:off x="6208712" y="2603500"/>
            <a:ext cx="4825159" cy="3416300"/>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0" name="Google Shape;60;p19"/>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9"/>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63" name="Shape 63"/>
        <p:cNvGrpSpPr/>
        <p:nvPr/>
      </p:nvGrpSpPr>
      <p:grpSpPr>
        <a:xfrm>
          <a:off x="0" y="0"/>
          <a:ext cx="0" cy="0"/>
          <a:chOff x="0" y="0"/>
          <a:chExt cx="0" cy="0"/>
        </a:xfrm>
      </p:grpSpPr>
      <p:sp>
        <p:nvSpPr>
          <p:cNvPr id="64" name="Google Shape;64;p20"/>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0"/>
          <p:cNvSpPr txBox="1"/>
          <p:nvPr>
            <p:ph idx="1" type="body"/>
          </p:nvPr>
        </p:nvSpPr>
        <p:spPr>
          <a:xfrm>
            <a:off x="1154954" y="2603500"/>
            <a:ext cx="4825157"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6" name="Google Shape;66;p20"/>
          <p:cNvSpPr txBox="1"/>
          <p:nvPr>
            <p:ph idx="2" type="body"/>
          </p:nvPr>
        </p:nvSpPr>
        <p:spPr>
          <a:xfrm>
            <a:off x="1154954" y="3179762"/>
            <a:ext cx="4825158" cy="284003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7" name="Google Shape;67;p20"/>
          <p:cNvSpPr txBox="1"/>
          <p:nvPr>
            <p:ph idx="3" type="body"/>
          </p:nvPr>
        </p:nvSpPr>
        <p:spPr>
          <a:xfrm>
            <a:off x="6208712" y="2603500"/>
            <a:ext cx="482515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chemeClr val="accent1"/>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8" name="Google Shape;68;p20"/>
          <p:cNvSpPr txBox="1"/>
          <p:nvPr>
            <p:ph idx="4" type="body"/>
          </p:nvPr>
        </p:nvSpPr>
        <p:spPr>
          <a:xfrm>
            <a:off x="6208712" y="3179762"/>
            <a:ext cx="4825159" cy="284003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69" name="Google Shape;69;p20"/>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0"/>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ente Título" type="titleOnly">
  <p:cSld name="TITLE_ONLY">
    <p:spTree>
      <p:nvGrpSpPr>
        <p:cNvPr id="72" name="Shape 72"/>
        <p:cNvGrpSpPr/>
        <p:nvPr/>
      </p:nvGrpSpPr>
      <p:grpSpPr>
        <a:xfrm>
          <a:off x="0" y="0"/>
          <a:ext cx="0" cy="0"/>
          <a:chOff x="0" y="0"/>
          <a:chExt cx="0" cy="0"/>
        </a:xfrm>
      </p:grpSpPr>
      <p:sp>
        <p:nvSpPr>
          <p:cNvPr id="73" name="Google Shape;73;p21"/>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21"/>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1"/>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showMasterSp="0" type="blank">
  <p:cSld name="BLANK">
    <p:spTree>
      <p:nvGrpSpPr>
        <p:cNvPr id="77" name="Shape 77"/>
        <p:cNvGrpSpPr/>
        <p:nvPr/>
      </p:nvGrpSpPr>
      <p:grpSpPr>
        <a:xfrm>
          <a:off x="0" y="0"/>
          <a:ext cx="0" cy="0"/>
          <a:chOff x="0" y="0"/>
          <a:chExt cx="0" cy="0"/>
        </a:xfrm>
      </p:grpSpPr>
      <p:sp>
        <p:nvSpPr>
          <p:cNvPr id="78" name="Google Shape;78;p22"/>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2"/>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showMasterSp="0" type="objTx">
  <p:cSld name="OBJECT_WITH_CAPTION_TEXT">
    <p:spTree>
      <p:nvGrpSpPr>
        <p:cNvPr id="82" name="Shape 82"/>
        <p:cNvGrpSpPr/>
        <p:nvPr/>
      </p:nvGrpSpPr>
      <p:grpSpPr>
        <a:xfrm>
          <a:off x="0" y="0"/>
          <a:ext cx="0" cy="0"/>
          <a:chOff x="0" y="0"/>
          <a:chExt cx="0" cy="0"/>
        </a:xfrm>
      </p:grpSpPr>
      <p:grpSp>
        <p:nvGrpSpPr>
          <p:cNvPr id="83" name="Google Shape;83;p23"/>
          <p:cNvGrpSpPr/>
          <p:nvPr/>
        </p:nvGrpSpPr>
        <p:grpSpPr>
          <a:xfrm>
            <a:off x="0" y="0"/>
            <a:ext cx="12192000" cy="6858000"/>
            <a:chOff x="0" y="0"/>
            <a:chExt cx="12192000" cy="6858000"/>
          </a:xfrm>
        </p:grpSpPr>
        <p:sp>
          <p:nvSpPr>
            <p:cNvPr id="84" name="Google Shape;84;p23"/>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3"/>
            <p:cNvSpPr/>
            <p:nvPr/>
          </p:nvSpPr>
          <p:spPr>
            <a:xfrm>
              <a:off x="5713412" y="402165"/>
              <a:ext cx="6055253" cy="605367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3"/>
            <p:cNvSpPr/>
            <p:nvPr/>
          </p:nvSpPr>
          <p:spPr>
            <a:xfrm rot="-5677511">
              <a:off x="3140485"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3"/>
            <p:cNvSpPr/>
            <p:nvPr/>
          </p:nvSpPr>
          <p:spPr>
            <a:xfrm rot="-5400000">
              <a:off x="2229377"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93" name="Google Shape;93;p23"/>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94" name="Google Shape;94;p23"/>
          <p:cNvSpPr txBox="1"/>
          <p:nvPr>
            <p:ph type="title"/>
          </p:nvPr>
        </p:nvSpPr>
        <p:spPr>
          <a:xfrm>
            <a:off x="1154955" y="1295400"/>
            <a:ext cx="2793158" cy="1600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23"/>
          <p:cNvSpPr txBox="1"/>
          <p:nvPr>
            <p:ph idx="1" type="body"/>
          </p:nvPr>
        </p:nvSpPr>
        <p:spPr>
          <a:xfrm>
            <a:off x="5781146" y="1447800"/>
            <a:ext cx="5190066" cy="4572000"/>
          </a:xfrm>
          <a:prstGeom prst="rect">
            <a:avLst/>
          </a:prstGeom>
          <a:noFill/>
          <a:ln>
            <a:noFill/>
          </a:ln>
        </p:spPr>
        <p:txBody>
          <a:bodyPr anchorCtr="0" anchor="ctr"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96" name="Google Shape;96;p23"/>
          <p:cNvSpPr txBox="1"/>
          <p:nvPr>
            <p:ph idx="2" type="body"/>
          </p:nvPr>
        </p:nvSpPr>
        <p:spPr>
          <a:xfrm>
            <a:off x="1154954" y="3129280"/>
            <a:ext cx="2793158"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solidFill>
                  <a:srgbClr val="EE52A4"/>
                </a:solidFill>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7" name="Google Shape;97;p23"/>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3"/>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showMasterSp="0" type="picTx">
  <p:cSld name="PICTURE_WITH_CAPTION_TEXT">
    <p:spTree>
      <p:nvGrpSpPr>
        <p:cNvPr id="101" name="Shape 101"/>
        <p:cNvGrpSpPr/>
        <p:nvPr/>
      </p:nvGrpSpPr>
      <p:grpSpPr>
        <a:xfrm>
          <a:off x="0" y="0"/>
          <a:ext cx="0" cy="0"/>
          <a:chOff x="0" y="0"/>
          <a:chExt cx="0" cy="0"/>
        </a:xfrm>
      </p:grpSpPr>
      <p:grpSp>
        <p:nvGrpSpPr>
          <p:cNvPr id="102" name="Google Shape;102;p24"/>
          <p:cNvGrpSpPr/>
          <p:nvPr/>
        </p:nvGrpSpPr>
        <p:grpSpPr>
          <a:xfrm>
            <a:off x="0" y="0"/>
            <a:ext cx="12192000" cy="6858000"/>
            <a:chOff x="0" y="0"/>
            <a:chExt cx="12192000" cy="6858000"/>
          </a:xfrm>
        </p:grpSpPr>
        <p:sp>
          <p:nvSpPr>
            <p:cNvPr id="103" name="Google Shape;103;p24"/>
            <p:cNvSpPr/>
            <p:nvPr/>
          </p:nvSpPr>
          <p:spPr>
            <a:xfrm>
              <a:off x="0" y="0"/>
              <a:ext cx="12192000" cy="6858000"/>
            </a:xfrm>
            <a:prstGeom prst="rect">
              <a:avLst/>
            </a:prstGeom>
            <a:blipFill rotWithShape="1">
              <a:blip r:embed="rId2">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4"/>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4"/>
            <p:cNvSpPr/>
            <p:nvPr/>
          </p:nvSpPr>
          <p:spPr>
            <a:xfrm>
              <a:off x="6172200" y="402165"/>
              <a:ext cx="5596465" cy="605367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4"/>
            <p:cNvSpPr/>
            <p:nvPr/>
          </p:nvSpPr>
          <p:spPr>
            <a:xfrm rot="-5677511">
              <a:off x="4203594"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4"/>
            <p:cNvSpPr/>
            <p:nvPr/>
          </p:nvSpPr>
          <p:spPr>
            <a:xfrm rot="-5400000">
              <a:off x="3295432"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12" name="Google Shape;112;p24"/>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13" name="Google Shape;113;p24"/>
          <p:cNvSpPr txBox="1"/>
          <p:nvPr>
            <p:ph type="title"/>
          </p:nvPr>
        </p:nvSpPr>
        <p:spPr>
          <a:xfrm>
            <a:off x="1154955" y="1693333"/>
            <a:ext cx="3865134" cy="1735667"/>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3600"/>
              <a:buFont typeface="Century Gothic"/>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4"/>
          <p:cNvSpPr/>
          <p:nvPr>
            <p:ph idx="2" type="pic"/>
          </p:nvPr>
        </p:nvSpPr>
        <p:spPr>
          <a:xfrm>
            <a:off x="6547870" y="1143000"/>
            <a:ext cx="3227193" cy="4572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15" name="Google Shape;115;p24"/>
          <p:cNvSpPr txBox="1"/>
          <p:nvPr>
            <p:ph idx="1" type="body"/>
          </p:nvPr>
        </p:nvSpPr>
        <p:spPr>
          <a:xfrm>
            <a:off x="1154954" y="3657600"/>
            <a:ext cx="3859212"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solidFill>
                  <a:srgbClr val="EE52A4"/>
                </a:solidFill>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16" name="Google Shape;116;p24"/>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4"/>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24"/>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8.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3"/>
          <p:cNvGrpSpPr/>
          <p:nvPr/>
        </p:nvGrpSpPr>
        <p:grpSpPr>
          <a:xfrm>
            <a:off x="0" y="0"/>
            <a:ext cx="12192000" cy="6858000"/>
            <a:chOff x="0" y="0"/>
            <a:chExt cx="12192000" cy="6858000"/>
          </a:xfrm>
        </p:grpSpPr>
        <p:sp>
          <p:nvSpPr>
            <p:cNvPr id="7" name="Google Shape;7;p13"/>
            <p:cNvSpPr/>
            <p:nvPr/>
          </p:nvSpPr>
          <p:spPr>
            <a:xfrm>
              <a:off x="0" y="0"/>
              <a:ext cx="12192000" cy="6858000"/>
            </a:xfrm>
            <a:prstGeom prst="rect">
              <a:avLst/>
            </a:prstGeom>
            <a:blipFill rotWithShape="1">
              <a:blip r:embed="rId1">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3"/>
            <p:cNvSpPr/>
            <p:nvPr/>
          </p:nvSpPr>
          <p:spPr>
            <a:xfrm rot="-589932">
              <a:off x="8490951" y="179751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3"/>
            <p:cNvSpPr/>
            <p:nvPr/>
          </p:nvSpPr>
          <p:spPr>
            <a:xfrm>
              <a:off x="459506" y="1866405"/>
              <a:ext cx="11277600" cy="4533900"/>
            </a:xfrm>
            <a:custGeom>
              <a:rect b="b" l="l" r="r" t="t"/>
              <a:pathLst>
                <a:path extrusionOk="0" h="2856" w="7104">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5" name="Google Shape;15;p13"/>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 name="Google Shape;16;p13"/>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lt2"/>
              </a:buClr>
              <a:buSzPts val="3600"/>
              <a:buFont typeface="Century Gothic"/>
              <a:buNone/>
              <a:defRPr b="0" i="0" sz="36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7" name="Google Shape;17;p13"/>
          <p:cNvSpPr txBox="1"/>
          <p:nvPr>
            <p:ph idx="1" type="body"/>
          </p:nvPr>
        </p:nvSpPr>
        <p:spPr>
          <a:xfrm>
            <a:off x="1154954" y="2603500"/>
            <a:ext cx="8761413" cy="3416300"/>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3F3F3F"/>
                </a:solidFill>
                <a:latin typeface="Century Gothic"/>
                <a:ea typeface="Century Gothic"/>
                <a:cs typeface="Century Gothic"/>
                <a:sym typeface="Century Gothic"/>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3F3F3F"/>
                </a:solidFill>
                <a:latin typeface="Century Gothic"/>
                <a:ea typeface="Century Gothic"/>
                <a:cs typeface="Century Gothic"/>
                <a:sym typeface="Century Gothic"/>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3F3F3F"/>
                </a:solidFill>
                <a:latin typeface="Century Gothic"/>
                <a:ea typeface="Century Gothic"/>
                <a:cs typeface="Century Gothic"/>
                <a:sym typeface="Century Gothic"/>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3F3F3F"/>
                </a:solidFill>
                <a:latin typeface="Century Gothic"/>
                <a:ea typeface="Century Gothic"/>
                <a:cs typeface="Century Gothic"/>
                <a:sym typeface="Century Gothic"/>
              </a:defRPr>
            </a:lvl9pPr>
          </a:lstStyle>
          <a:p/>
        </p:txBody>
      </p:sp>
      <p:sp>
        <p:nvSpPr>
          <p:cNvPr id="18" name="Google Shape;18;p13"/>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1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9" name="Google Shape;19;p13"/>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1000" u="none" cap="none" strike="noStrike">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0" name="Google Shape;20;p1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1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28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28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28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28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28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28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28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5" name="Shape 245"/>
        <p:cNvGrpSpPr/>
        <p:nvPr/>
      </p:nvGrpSpPr>
      <p:grpSpPr>
        <a:xfrm>
          <a:off x="0" y="0"/>
          <a:ext cx="0" cy="0"/>
          <a:chOff x="0" y="0"/>
          <a:chExt cx="0" cy="0"/>
        </a:xfrm>
      </p:grpSpPr>
      <p:grpSp>
        <p:nvGrpSpPr>
          <p:cNvPr id="246" name="Google Shape;246;p16"/>
          <p:cNvGrpSpPr/>
          <p:nvPr/>
        </p:nvGrpSpPr>
        <p:grpSpPr>
          <a:xfrm>
            <a:off x="0" y="0"/>
            <a:ext cx="12192000" cy="6858000"/>
            <a:chOff x="0" y="0"/>
            <a:chExt cx="12192000" cy="6858000"/>
          </a:xfrm>
        </p:grpSpPr>
        <p:sp>
          <p:nvSpPr>
            <p:cNvPr id="247" name="Google Shape;247;p16"/>
            <p:cNvSpPr/>
            <p:nvPr/>
          </p:nvSpPr>
          <p:spPr>
            <a:xfrm>
              <a:off x="0" y="0"/>
              <a:ext cx="12192000" cy="6858000"/>
            </a:xfrm>
            <a:prstGeom prst="rect">
              <a:avLst/>
            </a:prstGeom>
            <a:blipFill rotWithShape="1">
              <a:blip r:embed="rId1">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p:nvPr/>
          </p:nvSpPr>
          <p:spPr>
            <a:xfrm rot="-589932">
              <a:off x="8490951" y="1797517"/>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dk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6"/>
            <p:cNvSpPr/>
            <p:nvPr/>
          </p:nvSpPr>
          <p:spPr>
            <a:xfrm>
              <a:off x="459506" y="1866405"/>
              <a:ext cx="11277600" cy="4533900"/>
            </a:xfrm>
            <a:custGeom>
              <a:rect b="b" l="l" r="r" t="t"/>
              <a:pathLst>
                <a:path extrusionOk="0" h="2856" w="7104">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dk1"/>
            </a:solidFill>
            <a:ln>
              <a:noFill/>
            </a:ln>
          </p:spPr>
        </p:sp>
        <p:sp>
          <p:nvSpPr>
            <p:cNvPr id="255" name="Google Shape;255;p16"/>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dk1"/>
            </a:solidFill>
            <a:ln>
              <a:noFill/>
            </a:ln>
          </p:spPr>
        </p:sp>
      </p:grpSp>
      <p:sp>
        <p:nvSpPr>
          <p:cNvPr id="256" name="Google Shape;256;p16"/>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2"/>
              </a:buClr>
              <a:buSzPts val="3600"/>
              <a:buFont typeface="Century Gothic"/>
              <a:buNone/>
              <a:defRPr b="0" i="0" sz="3600" u="none" cap="none" strike="noStrike">
                <a:solidFill>
                  <a:schemeClr val="dk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257" name="Google Shape;257;p16"/>
          <p:cNvSpPr txBox="1"/>
          <p:nvPr>
            <p:ph idx="1" type="body"/>
          </p:nvPr>
        </p:nvSpPr>
        <p:spPr>
          <a:xfrm>
            <a:off x="1154954" y="2603500"/>
            <a:ext cx="8761413" cy="3416300"/>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chemeClr val="accent1"/>
              </a:buClr>
              <a:buSzPts val="1440"/>
              <a:buFont typeface="Noto Sans Symbols"/>
              <a:buChar char="►"/>
              <a:defRPr b="0" i="0" sz="1800" u="none" cap="none" strike="noStrike">
                <a:solidFill>
                  <a:srgbClr val="FEFEFE"/>
                </a:solidFill>
                <a:latin typeface="Century Gothic"/>
                <a:ea typeface="Century Gothic"/>
                <a:cs typeface="Century Gothic"/>
                <a:sym typeface="Century Gothic"/>
              </a:defRPr>
            </a:lvl1pPr>
            <a:lvl2pPr indent="-309880" lvl="1" marL="914400" marR="0" rtl="0" algn="l">
              <a:spcBef>
                <a:spcPts val="1000"/>
              </a:spcBef>
              <a:spcAft>
                <a:spcPts val="0"/>
              </a:spcAft>
              <a:buClr>
                <a:schemeClr val="accent1"/>
              </a:buClr>
              <a:buSzPts val="1280"/>
              <a:buFont typeface="Noto Sans Symbols"/>
              <a:buChar char="►"/>
              <a:defRPr b="0" i="0" sz="1600" u="none" cap="none" strike="noStrike">
                <a:solidFill>
                  <a:srgbClr val="FEFEFE"/>
                </a:solidFill>
                <a:latin typeface="Century Gothic"/>
                <a:ea typeface="Century Gothic"/>
                <a:cs typeface="Century Gothic"/>
                <a:sym typeface="Century Gothic"/>
              </a:defRPr>
            </a:lvl2pPr>
            <a:lvl3pPr indent="-299719" lvl="2" marL="1371600" marR="0" rtl="0" algn="l">
              <a:spcBef>
                <a:spcPts val="1000"/>
              </a:spcBef>
              <a:spcAft>
                <a:spcPts val="0"/>
              </a:spcAft>
              <a:buClr>
                <a:schemeClr val="accent1"/>
              </a:buClr>
              <a:buSzPts val="1120"/>
              <a:buFont typeface="Noto Sans Symbols"/>
              <a:buChar char="►"/>
              <a:defRPr b="0" i="0" sz="1400" u="none" cap="none" strike="noStrike">
                <a:solidFill>
                  <a:srgbClr val="FEFEFE"/>
                </a:solidFill>
                <a:latin typeface="Century Gothic"/>
                <a:ea typeface="Century Gothic"/>
                <a:cs typeface="Century Gothic"/>
                <a:sym typeface="Century Gothic"/>
              </a:defRPr>
            </a:lvl3pPr>
            <a:lvl4pPr indent="-289560" lvl="3" marL="18288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4pPr>
            <a:lvl5pPr indent="-289560" lvl="4" marL="22860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5pPr>
            <a:lvl6pPr indent="-289560" lvl="5" marL="27432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6pPr>
            <a:lvl7pPr indent="-289560" lvl="6" marL="32004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7pPr>
            <a:lvl8pPr indent="-289559" lvl="7" marL="36576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8pPr>
            <a:lvl9pPr indent="-289559" lvl="8" marL="4114800" marR="0" rtl="0" algn="l">
              <a:spcBef>
                <a:spcPts val="1000"/>
              </a:spcBef>
              <a:spcAft>
                <a:spcPts val="0"/>
              </a:spcAft>
              <a:buClr>
                <a:schemeClr val="accent1"/>
              </a:buClr>
              <a:buSzPts val="960"/>
              <a:buFont typeface="Noto Sans Symbols"/>
              <a:buChar char="►"/>
              <a:defRPr b="0" i="0" sz="1200" u="none" cap="none" strike="noStrike">
                <a:solidFill>
                  <a:srgbClr val="FEFEFE"/>
                </a:solidFill>
                <a:latin typeface="Century Gothic"/>
                <a:ea typeface="Century Gothic"/>
                <a:cs typeface="Century Gothic"/>
                <a:sym typeface="Century Gothic"/>
              </a:defRPr>
            </a:lvl9pPr>
          </a:lstStyle>
          <a:p/>
        </p:txBody>
      </p:sp>
      <p:sp>
        <p:nvSpPr>
          <p:cNvPr id="258" name="Google Shape;258;p16"/>
          <p:cNvSpPr txBox="1"/>
          <p:nvPr>
            <p:ph idx="10" type="dt"/>
          </p:nvPr>
        </p:nvSpPr>
        <p:spPr>
          <a:xfrm>
            <a:off x="10653104" y="6391838"/>
            <a:ext cx="990599" cy="304799"/>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1" i="0" sz="10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259" name="Google Shape;259;p16"/>
          <p:cNvSpPr txBox="1"/>
          <p:nvPr>
            <p:ph idx="11" type="ftr"/>
          </p:nvPr>
        </p:nvSpPr>
        <p:spPr>
          <a:xfrm>
            <a:off x="561110" y="6391838"/>
            <a:ext cx="3859795" cy="304801"/>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0" sz="1000">
                <a:solidFill>
                  <a:schemeClr val="accen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260" name="Google Shape;260;p16"/>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a:solidFill>
                  <a:schemeClr val="dk1"/>
                </a:solidFill>
                <a:latin typeface="Century Gothic"/>
                <a:ea typeface="Century Gothic"/>
                <a:cs typeface="Century Gothic"/>
                <a:sym typeface="Century Gothic"/>
              </a:defRPr>
            </a:lvl1pPr>
            <a:lvl2pPr indent="0" lvl="1" marL="0" marR="0" rtl="0" algn="ctr">
              <a:spcBef>
                <a:spcPts val="0"/>
              </a:spcBef>
              <a:buNone/>
              <a:defRPr b="0" i="0" sz="2800" u="none">
                <a:solidFill>
                  <a:schemeClr val="dk1"/>
                </a:solidFill>
                <a:latin typeface="Century Gothic"/>
                <a:ea typeface="Century Gothic"/>
                <a:cs typeface="Century Gothic"/>
                <a:sym typeface="Century Gothic"/>
              </a:defRPr>
            </a:lvl2pPr>
            <a:lvl3pPr indent="0" lvl="2" marL="0" marR="0" rtl="0" algn="ctr">
              <a:spcBef>
                <a:spcPts val="0"/>
              </a:spcBef>
              <a:buNone/>
              <a:defRPr b="0" i="0" sz="2800" u="none">
                <a:solidFill>
                  <a:schemeClr val="dk1"/>
                </a:solidFill>
                <a:latin typeface="Century Gothic"/>
                <a:ea typeface="Century Gothic"/>
                <a:cs typeface="Century Gothic"/>
                <a:sym typeface="Century Gothic"/>
              </a:defRPr>
            </a:lvl3pPr>
            <a:lvl4pPr indent="0" lvl="3" marL="0" marR="0" rtl="0" algn="ctr">
              <a:spcBef>
                <a:spcPts val="0"/>
              </a:spcBef>
              <a:buNone/>
              <a:defRPr b="0" i="0" sz="2800" u="none">
                <a:solidFill>
                  <a:schemeClr val="dk1"/>
                </a:solidFill>
                <a:latin typeface="Century Gothic"/>
                <a:ea typeface="Century Gothic"/>
                <a:cs typeface="Century Gothic"/>
                <a:sym typeface="Century Gothic"/>
              </a:defRPr>
            </a:lvl4pPr>
            <a:lvl5pPr indent="0" lvl="4" marL="0" marR="0" rtl="0" algn="ctr">
              <a:spcBef>
                <a:spcPts val="0"/>
              </a:spcBef>
              <a:buNone/>
              <a:defRPr b="0" i="0" sz="2800" u="none">
                <a:solidFill>
                  <a:schemeClr val="dk1"/>
                </a:solidFill>
                <a:latin typeface="Century Gothic"/>
                <a:ea typeface="Century Gothic"/>
                <a:cs typeface="Century Gothic"/>
                <a:sym typeface="Century Gothic"/>
              </a:defRPr>
            </a:lvl5pPr>
            <a:lvl6pPr indent="0" lvl="5" marL="0" marR="0" rtl="0" algn="ctr">
              <a:spcBef>
                <a:spcPts val="0"/>
              </a:spcBef>
              <a:buNone/>
              <a:defRPr b="0" i="0" sz="2800" u="none">
                <a:solidFill>
                  <a:schemeClr val="dk1"/>
                </a:solidFill>
                <a:latin typeface="Century Gothic"/>
                <a:ea typeface="Century Gothic"/>
                <a:cs typeface="Century Gothic"/>
                <a:sym typeface="Century Gothic"/>
              </a:defRPr>
            </a:lvl6pPr>
            <a:lvl7pPr indent="0" lvl="6" marL="0" marR="0" rtl="0" algn="ctr">
              <a:spcBef>
                <a:spcPts val="0"/>
              </a:spcBef>
              <a:buNone/>
              <a:defRPr b="0" i="0" sz="2800" u="none">
                <a:solidFill>
                  <a:schemeClr val="dk1"/>
                </a:solidFill>
                <a:latin typeface="Century Gothic"/>
                <a:ea typeface="Century Gothic"/>
                <a:cs typeface="Century Gothic"/>
                <a:sym typeface="Century Gothic"/>
              </a:defRPr>
            </a:lvl7pPr>
            <a:lvl8pPr indent="0" lvl="7" marL="0" marR="0" rtl="0" algn="ctr">
              <a:spcBef>
                <a:spcPts val="0"/>
              </a:spcBef>
              <a:buNone/>
              <a:defRPr b="0" i="0" sz="2800" u="none">
                <a:solidFill>
                  <a:schemeClr val="dk1"/>
                </a:solidFill>
                <a:latin typeface="Century Gothic"/>
                <a:ea typeface="Century Gothic"/>
                <a:cs typeface="Century Gothic"/>
                <a:sym typeface="Century Gothic"/>
              </a:defRPr>
            </a:lvl8pPr>
            <a:lvl9pPr indent="0" lvl="8" marL="0" marR="0" rtl="0" algn="ctr">
              <a:spcBef>
                <a:spcPts val="0"/>
              </a:spcBef>
              <a:buNone/>
              <a:defRPr b="0" i="0" sz="2800" u="none">
                <a:solidFill>
                  <a:schemeClr val="dk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
          <p:cNvSpPr txBox="1"/>
          <p:nvPr>
            <p:ph type="ctrTitle"/>
          </p:nvPr>
        </p:nvSpPr>
        <p:spPr>
          <a:xfrm>
            <a:off x="1154950" y="2099725"/>
            <a:ext cx="9462000" cy="26778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FFFFF"/>
              </a:buClr>
              <a:buSzPts val="4800"/>
              <a:buFont typeface="Arial"/>
              <a:buNone/>
            </a:pPr>
            <a:r>
              <a:rPr b="0" i="0" lang="en-US" sz="4800" u="none" strike="noStrike">
                <a:solidFill>
                  <a:srgbClr val="FFFFFF"/>
                </a:solidFill>
                <a:latin typeface="Arial"/>
                <a:ea typeface="Arial"/>
                <a:cs typeface="Arial"/>
                <a:sym typeface="Arial"/>
              </a:rPr>
              <a:t>Application Threat Modeling using         DREAD and STRIDE</a:t>
            </a:r>
            <a:endParaRPr sz="4800">
              <a:latin typeface="Arial"/>
              <a:ea typeface="Arial"/>
              <a:cs typeface="Arial"/>
              <a:sym typeface="Arial"/>
            </a:endParaRPr>
          </a:p>
        </p:txBody>
      </p:sp>
      <p:sp>
        <p:nvSpPr>
          <p:cNvPr id="273" name="Google Shape;273;p1"/>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40"/>
              <a:buNone/>
            </a:pPr>
            <a:r>
              <a:rPr lang="en-US"/>
              <a:t>ANALYSIS OF THE ARTICLE COMPROMISING  A MEDICAL MANNEQUIN</a:t>
            </a:r>
            <a:endParaRPr/>
          </a:p>
          <a:p>
            <a:pPr indent="0" lvl="0" marL="0" rtl="0" algn="l">
              <a:spcBef>
                <a:spcPts val="1000"/>
              </a:spcBef>
              <a:spcAft>
                <a:spcPts val="0"/>
              </a:spcAft>
              <a:buSzPts val="1440"/>
              <a:buNone/>
            </a:pPr>
            <a:r>
              <a:rPr lang="en-US"/>
              <a:t> </a:t>
            </a:r>
            <a:endParaRPr/>
          </a:p>
        </p:txBody>
      </p:sp>
      <p:sp>
        <p:nvSpPr>
          <p:cNvPr id="274" name="Google Shape;274;p1"/>
          <p:cNvSpPr txBox="1"/>
          <p:nvPr/>
        </p:nvSpPr>
        <p:spPr>
          <a:xfrm>
            <a:off x="6322293" y="5294773"/>
            <a:ext cx="4714752"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Teko"/>
                <a:ea typeface="Teko"/>
                <a:cs typeface="Teko"/>
                <a:sym typeface="Teko"/>
              </a:rPr>
              <a:t>Team 1: Aidan Curley, Alice Villar, Ian Wolloff, Lukman Mohamed</a:t>
            </a:r>
            <a:endParaRPr sz="1800">
              <a:solidFill>
                <a:schemeClr val="lt1"/>
              </a:solidFill>
              <a:latin typeface="Teko"/>
              <a:ea typeface="Teko"/>
              <a:cs typeface="Teko"/>
              <a:sym typeface="Teko"/>
            </a:endParaRPr>
          </a:p>
          <a:p>
            <a:pPr indent="0" lvl="0" marL="0" marR="0" rtl="0" algn="l">
              <a:spcBef>
                <a:spcPts val="0"/>
              </a:spcBef>
              <a:spcAft>
                <a:spcPts val="0"/>
              </a:spcAft>
              <a:buNone/>
            </a:pPr>
            <a:r>
              <a:rPr lang="en-US" sz="1800">
                <a:solidFill>
                  <a:schemeClr val="lt1"/>
                </a:solidFill>
                <a:latin typeface="Teko"/>
                <a:ea typeface="Teko"/>
                <a:cs typeface="Teko"/>
                <a:sym typeface="Teko"/>
              </a:rPr>
              <a:t>MSc in Computer Science, University of Essex Online </a:t>
            </a:r>
            <a:endParaRPr/>
          </a:p>
          <a:p>
            <a:pPr indent="0" lvl="0" marL="0" marR="0" rtl="0" algn="l">
              <a:spcBef>
                <a:spcPts val="0"/>
              </a:spcBef>
              <a:spcAft>
                <a:spcPts val="0"/>
              </a:spcAft>
              <a:buNone/>
            </a:pPr>
            <a:r>
              <a:rPr lang="en-US" sz="1800">
                <a:solidFill>
                  <a:schemeClr val="lt1"/>
                </a:solidFill>
                <a:latin typeface="Teko"/>
                <a:ea typeface="Teko"/>
                <a:cs typeface="Teko"/>
                <a:sym typeface="Teko"/>
              </a:rPr>
              <a:t>Seminar 1 Preparation</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10"/>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2"/>
              </a:buClr>
              <a:buSzPts val="3600"/>
              <a:buFont typeface="Century Gothic"/>
              <a:buNone/>
            </a:pPr>
            <a:r>
              <a:rPr lang="en-US" sz="3600"/>
              <a:t>Rating the Documented Threats  </a:t>
            </a:r>
            <a:endParaRPr/>
          </a:p>
        </p:txBody>
      </p:sp>
      <p:graphicFrame>
        <p:nvGraphicFramePr>
          <p:cNvPr id="340" name="Google Shape;340;p10"/>
          <p:cNvGraphicFramePr/>
          <p:nvPr/>
        </p:nvGraphicFramePr>
        <p:xfrm>
          <a:off x="718471" y="3403645"/>
          <a:ext cx="3000000" cy="3000000"/>
        </p:xfrm>
        <a:graphic>
          <a:graphicData uri="http://schemas.openxmlformats.org/drawingml/2006/table">
            <a:tbl>
              <a:tblPr bandRow="1" firstRow="1">
                <a:noFill/>
                <a:tableStyleId>{2344F1CE-7373-4627-A11C-017D03C8118B}</a:tableStyleId>
              </a:tblPr>
              <a:tblGrid>
                <a:gridCol w="667650"/>
                <a:gridCol w="4078525"/>
                <a:gridCol w="667650"/>
                <a:gridCol w="667650"/>
                <a:gridCol w="638625"/>
                <a:gridCol w="667650"/>
                <a:gridCol w="624125"/>
                <a:gridCol w="629200"/>
                <a:gridCol w="1010925"/>
                <a:gridCol w="1103075"/>
              </a:tblGrid>
              <a:tr h="720275">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N.</a:t>
                      </a:r>
                      <a:endParaRPr/>
                    </a:p>
                  </a:txBody>
                  <a:tcPr marT="45725" marB="45725" marR="91450" marL="91450">
                    <a:solidFill>
                      <a:srgbClr val="CBCBCB"/>
                    </a:solidFill>
                  </a:tcPr>
                </a:tc>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Threat</a:t>
                      </a:r>
                      <a:endParaRPr/>
                    </a:p>
                  </a:txBody>
                  <a:tcPr marT="45725" marB="45725" marR="91450" marL="91450">
                    <a:solidFill>
                      <a:srgbClr val="CBCBCB"/>
                    </a:solidFill>
                  </a:tcPr>
                </a:tc>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D</a:t>
                      </a:r>
                      <a:endParaRPr/>
                    </a:p>
                  </a:txBody>
                  <a:tcPr marT="45725" marB="45725" marR="91450" marL="91450">
                    <a:solidFill>
                      <a:srgbClr val="CBCBCB"/>
                    </a:solidFill>
                  </a:tcPr>
                </a:tc>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R</a:t>
                      </a:r>
                      <a:endParaRPr/>
                    </a:p>
                  </a:txBody>
                  <a:tcPr marT="45725" marB="45725" marR="91450" marL="91450">
                    <a:solidFill>
                      <a:srgbClr val="CBCBCB"/>
                    </a:solidFill>
                  </a:tcPr>
                </a:tc>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E</a:t>
                      </a:r>
                      <a:endParaRPr/>
                    </a:p>
                  </a:txBody>
                  <a:tcPr marT="45725" marB="45725" marR="91450" marL="91450">
                    <a:solidFill>
                      <a:srgbClr val="CBCBCB"/>
                    </a:solidFill>
                  </a:tcPr>
                </a:tc>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A</a:t>
                      </a:r>
                      <a:endParaRPr/>
                    </a:p>
                  </a:txBody>
                  <a:tcPr marT="45725" marB="45725" marR="91450" marL="91450">
                    <a:solidFill>
                      <a:srgbClr val="CBCBCB"/>
                    </a:solidFill>
                  </a:tcPr>
                </a:tc>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D</a:t>
                      </a:r>
                      <a:endParaRPr/>
                    </a:p>
                  </a:txBody>
                  <a:tcPr marT="45725" marB="45725" marR="91450" marL="91450">
                    <a:solidFill>
                      <a:srgbClr val="CBCBCB"/>
                    </a:solidFill>
                  </a:tcPr>
                </a:tc>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+R</a:t>
                      </a:r>
                      <a:endParaRPr/>
                    </a:p>
                  </a:txBody>
                  <a:tcPr marT="45725" marB="45725" marR="91450" marL="91450">
                    <a:solidFill>
                      <a:srgbClr val="CBCBCB"/>
                    </a:solidFill>
                  </a:tcPr>
                </a:tc>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Total</a:t>
                      </a:r>
                      <a:endParaRPr/>
                    </a:p>
                  </a:txBody>
                  <a:tcPr marT="45725" marB="45725" marR="91450" marL="91450">
                    <a:solidFill>
                      <a:srgbClr val="CBCBCB"/>
                    </a:solidFill>
                  </a:tcPr>
                </a:tc>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solidFill>
                            <a:srgbClr val="262626"/>
                          </a:solidFill>
                        </a:rPr>
                        <a:t>Rating</a:t>
                      </a:r>
                      <a:endParaRPr/>
                    </a:p>
                  </a:txBody>
                  <a:tcPr marT="45725" marB="45725" marR="91450" marL="91450">
                    <a:solidFill>
                      <a:srgbClr val="CBCBCB"/>
                    </a:solidFill>
                  </a:tcPr>
                </a:tc>
              </a:tr>
              <a:tr h="877300">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1</a:t>
                      </a:r>
                      <a:endParaRPr/>
                    </a:p>
                  </a:txBody>
                  <a:tcPr marT="45725" marB="45725" marR="91450" marL="91450">
                    <a:solidFill>
                      <a:srgbClr val="E7E7E7"/>
                    </a:solidFill>
                  </a:tcPr>
                </a:tc>
                <a:tc>
                  <a:txBody>
                    <a:bodyPr/>
                    <a:lstStyle/>
                    <a:p>
                      <a:pPr indent="0" lvl="0" marL="0" marR="0" rtl="0" algn="l">
                        <a:spcBef>
                          <a:spcPts val="0"/>
                        </a:spcBef>
                        <a:spcAft>
                          <a:spcPts val="0"/>
                        </a:spcAft>
                        <a:buNone/>
                      </a:pPr>
                      <a:r>
                        <a:rPr lang="en-US" sz="1800">
                          <a:solidFill>
                            <a:srgbClr val="000000"/>
                          </a:solidFill>
                        </a:rPr>
                        <a:t>Network security was breached using an open-source brute force attack against the router PIN</a:t>
                      </a:r>
                      <a:endParaRPr sz="1800"/>
                    </a:p>
                  </a:txBody>
                  <a:tcPr marT="45725" marB="45725" marR="91450" marL="91450">
                    <a:solidFill>
                      <a:srgbClr val="E7E7E7"/>
                    </a:solidFill>
                  </a:tcPr>
                </a:tc>
                <a:tc>
                  <a:txBody>
                    <a:bodyPr/>
                    <a:lstStyle/>
                    <a:p>
                      <a:pPr indent="0" lvl="0" marL="0" marR="0" rtl="0" algn="l">
                        <a:spcBef>
                          <a:spcPts val="0"/>
                        </a:spcBef>
                        <a:spcAft>
                          <a:spcPts val="0"/>
                        </a:spcAft>
                        <a:buNone/>
                      </a:pPr>
                      <a:r>
                        <a:rPr lang="en-US" sz="1800"/>
                        <a:t>3</a:t>
                      </a:r>
                      <a:endParaRPr/>
                    </a:p>
                  </a:txBody>
                  <a:tcPr marT="45725" marB="45725" marR="91450" marL="91450">
                    <a:solidFill>
                      <a:srgbClr val="E7E7E7"/>
                    </a:solidFill>
                  </a:tcPr>
                </a:tc>
                <a:tc>
                  <a:txBody>
                    <a:bodyPr/>
                    <a:lstStyle/>
                    <a:p>
                      <a:pPr indent="0" lvl="0" marL="0" marR="0" rtl="0" algn="l">
                        <a:spcBef>
                          <a:spcPts val="0"/>
                        </a:spcBef>
                        <a:spcAft>
                          <a:spcPts val="0"/>
                        </a:spcAft>
                        <a:buNone/>
                      </a:pPr>
                      <a:r>
                        <a:rPr lang="en-US" sz="1800"/>
                        <a:t>3</a:t>
                      </a:r>
                      <a:endParaRPr/>
                    </a:p>
                  </a:txBody>
                  <a:tcPr marT="45725" marB="45725" marR="91450" marL="91450">
                    <a:solidFill>
                      <a:srgbClr val="E7E7E7"/>
                    </a:solidFill>
                  </a:tcPr>
                </a:tc>
                <a:tc>
                  <a:txBody>
                    <a:bodyPr/>
                    <a:lstStyle/>
                    <a:p>
                      <a:pPr indent="0" lvl="0" marL="0" marR="0" rtl="0" algn="l">
                        <a:spcBef>
                          <a:spcPts val="0"/>
                        </a:spcBef>
                        <a:spcAft>
                          <a:spcPts val="0"/>
                        </a:spcAft>
                        <a:buNone/>
                      </a:pPr>
                      <a:r>
                        <a:rPr lang="en-US" sz="1800"/>
                        <a:t>3</a:t>
                      </a:r>
                      <a:endParaRPr/>
                    </a:p>
                  </a:txBody>
                  <a:tcPr marT="45725" marB="45725" marR="91450" marL="91450">
                    <a:solidFill>
                      <a:srgbClr val="E7E7E7"/>
                    </a:solidFill>
                  </a:tcPr>
                </a:tc>
                <a:tc>
                  <a:txBody>
                    <a:bodyPr/>
                    <a:lstStyle/>
                    <a:p>
                      <a:pPr indent="0" lvl="0" marL="0" marR="0" rtl="0" algn="l">
                        <a:spcBef>
                          <a:spcPts val="0"/>
                        </a:spcBef>
                        <a:spcAft>
                          <a:spcPts val="0"/>
                        </a:spcAft>
                        <a:buNone/>
                      </a:pPr>
                      <a:r>
                        <a:rPr lang="en-US" sz="1800"/>
                        <a:t>3</a:t>
                      </a:r>
                      <a:endParaRPr/>
                    </a:p>
                  </a:txBody>
                  <a:tcPr marT="45725" marB="45725" marR="91450" marL="91450">
                    <a:solidFill>
                      <a:srgbClr val="E7E7E7"/>
                    </a:solidFill>
                  </a:tcPr>
                </a:tc>
                <a:tc>
                  <a:txBody>
                    <a:bodyPr/>
                    <a:lstStyle/>
                    <a:p>
                      <a:pPr indent="0" lvl="0" marL="0" marR="0" rtl="0" algn="l">
                        <a:spcBef>
                          <a:spcPts val="0"/>
                        </a:spcBef>
                        <a:spcAft>
                          <a:spcPts val="0"/>
                        </a:spcAft>
                        <a:buNone/>
                      </a:pPr>
                      <a:r>
                        <a:rPr lang="en-US" sz="1800"/>
                        <a:t>3</a:t>
                      </a:r>
                      <a:endParaRPr/>
                    </a:p>
                  </a:txBody>
                  <a:tcPr marT="45725" marB="45725" marR="91450" marL="91450">
                    <a:solidFill>
                      <a:srgbClr val="E7E7E7"/>
                    </a:solidFill>
                  </a:tcPr>
                </a:tc>
                <a:tc>
                  <a:txBody>
                    <a:bodyPr/>
                    <a:lstStyle/>
                    <a:p>
                      <a:pPr indent="0" lvl="0" marL="0" marR="0" rtl="0" algn="l">
                        <a:spcBef>
                          <a:spcPts val="0"/>
                        </a:spcBef>
                        <a:spcAft>
                          <a:spcPts val="0"/>
                        </a:spcAft>
                        <a:buNone/>
                      </a:pPr>
                      <a:r>
                        <a:rPr lang="en-US" sz="1800"/>
                        <a:t>3</a:t>
                      </a:r>
                      <a:endParaRPr/>
                    </a:p>
                  </a:txBody>
                  <a:tcPr marT="45725" marB="45725" marR="91450" marL="91450">
                    <a:solidFill>
                      <a:srgbClr val="E7E7E7"/>
                    </a:solidFill>
                  </a:tcPr>
                </a:tc>
                <a:tc>
                  <a:txBody>
                    <a:bodyPr/>
                    <a:lstStyle/>
                    <a:p>
                      <a:pPr indent="0" lvl="0" marL="0" marR="0" rtl="0" algn="l">
                        <a:spcBef>
                          <a:spcPts val="0"/>
                        </a:spcBef>
                        <a:spcAft>
                          <a:spcPts val="0"/>
                        </a:spcAft>
                        <a:buNone/>
                      </a:pPr>
                      <a:r>
                        <a:rPr lang="en-US" sz="1800"/>
                        <a:t>18</a:t>
                      </a:r>
                      <a:endParaRPr/>
                    </a:p>
                  </a:txBody>
                  <a:tcPr marT="45725" marB="45725" marR="91450" marL="91450">
                    <a:solidFill>
                      <a:srgbClr val="E7E7E7"/>
                    </a:solidFill>
                  </a:tcPr>
                </a:tc>
                <a:tc>
                  <a:txBody>
                    <a:bodyPr/>
                    <a:lstStyle/>
                    <a:p>
                      <a:pPr indent="0" lvl="0" marL="0" marR="0" rtl="0" algn="l">
                        <a:spcBef>
                          <a:spcPts val="0"/>
                        </a:spcBef>
                        <a:spcAft>
                          <a:spcPts val="0"/>
                        </a:spcAft>
                        <a:buNone/>
                      </a:pPr>
                      <a:r>
                        <a:rPr lang="en-US" sz="1800"/>
                        <a:t>High</a:t>
                      </a:r>
                      <a:endParaRPr/>
                    </a:p>
                  </a:txBody>
                  <a:tcPr marT="45725" marB="45725" marR="91450" marL="91450">
                    <a:solidFill>
                      <a:srgbClr val="E7E7E7"/>
                    </a:solidFill>
                  </a:tcPr>
                </a:tc>
              </a:tr>
              <a:tr h="877300">
                <a:tc>
                  <a:txBody>
                    <a:bodyPr/>
                    <a:lstStyle/>
                    <a:p>
                      <a:pPr indent="0" lvl="0" marL="0" marR="0" rtl="0" algn="l">
                        <a:spcBef>
                          <a:spcPts val="0"/>
                        </a:spcBef>
                        <a:spcAft>
                          <a:spcPts val="0"/>
                        </a:spcAft>
                        <a:buNone/>
                      </a:pPr>
                      <a:r>
                        <a:t/>
                      </a:r>
                      <a:endParaRPr sz="1800"/>
                    </a:p>
                    <a:p>
                      <a:pPr indent="0" lvl="0" marL="0" marR="0" rtl="0" algn="l">
                        <a:spcBef>
                          <a:spcPts val="0"/>
                        </a:spcBef>
                        <a:spcAft>
                          <a:spcPts val="0"/>
                        </a:spcAft>
                        <a:buNone/>
                      </a:pPr>
                      <a:r>
                        <a:rPr lang="en-US" sz="1800"/>
                        <a:t>2</a:t>
                      </a:r>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Times New Roman"/>
                        <a:buNone/>
                      </a:pPr>
                      <a:r>
                        <a:rPr lang="en-US" sz="1800">
                          <a:solidFill>
                            <a:srgbClr val="000000"/>
                          </a:solidFill>
                        </a:rPr>
                        <a:t>The network protocol was attacked through a denial-of-service attack.</a:t>
                      </a:r>
                      <a:endParaRPr sz="1800"/>
                    </a:p>
                    <a:p>
                      <a:pPr indent="0" lvl="0" marL="0" marR="0" rtl="0" algn="l">
                        <a:spcBef>
                          <a:spcPts val="0"/>
                        </a:spcBef>
                        <a:spcAft>
                          <a:spcPts val="0"/>
                        </a:spcAft>
                        <a:buNone/>
                      </a:pPr>
                      <a:r>
                        <a:t/>
                      </a:r>
                      <a:endParaRPr sz="2000"/>
                    </a:p>
                  </a:txBody>
                  <a:tcPr marT="45725" marB="45725" marR="91450" marL="91450">
                    <a:solidFill>
                      <a:srgbClr val="E7E7E7"/>
                    </a:solidFill>
                  </a:tcPr>
                </a:tc>
                <a:tc>
                  <a:txBody>
                    <a:bodyPr/>
                    <a:lstStyle/>
                    <a:p>
                      <a:pPr indent="0" lvl="0" marL="0" marR="0" rtl="0" algn="l">
                        <a:spcBef>
                          <a:spcPts val="0"/>
                        </a:spcBef>
                        <a:spcAft>
                          <a:spcPts val="0"/>
                        </a:spcAft>
                        <a:buNone/>
                      </a:pPr>
                      <a:r>
                        <a:rPr lang="en-US" sz="1800"/>
                        <a:t>3</a:t>
                      </a:r>
                      <a:endParaRPr/>
                    </a:p>
                  </a:txBody>
                  <a:tcPr marT="45725" marB="45725" marR="91450" marL="91450"/>
                </a:tc>
                <a:tc>
                  <a:txBody>
                    <a:bodyPr/>
                    <a:lstStyle/>
                    <a:p>
                      <a:pPr indent="0" lvl="0" marL="0" marR="0" rtl="0" algn="l">
                        <a:spcBef>
                          <a:spcPts val="0"/>
                        </a:spcBef>
                        <a:spcAft>
                          <a:spcPts val="0"/>
                        </a:spcAft>
                        <a:buNone/>
                      </a:pPr>
                      <a:r>
                        <a:rPr lang="en-US" sz="1800"/>
                        <a:t>2</a:t>
                      </a:r>
                      <a:endParaRPr/>
                    </a:p>
                  </a:txBody>
                  <a:tcPr marT="45725" marB="45725" marR="91450" marL="91450"/>
                </a:tc>
                <a:tc>
                  <a:txBody>
                    <a:bodyPr/>
                    <a:lstStyle/>
                    <a:p>
                      <a:pPr indent="0" lvl="0" marL="0" marR="0" rtl="0" algn="l">
                        <a:spcBef>
                          <a:spcPts val="0"/>
                        </a:spcBef>
                        <a:spcAft>
                          <a:spcPts val="0"/>
                        </a:spcAft>
                        <a:buNone/>
                      </a:pPr>
                      <a:r>
                        <a:rPr lang="en-US" sz="1800"/>
                        <a:t>2</a:t>
                      </a:r>
                      <a:endParaRPr/>
                    </a:p>
                  </a:txBody>
                  <a:tcPr marT="45725" marB="45725" marR="91450" marL="91450"/>
                </a:tc>
                <a:tc>
                  <a:txBody>
                    <a:bodyPr/>
                    <a:lstStyle/>
                    <a:p>
                      <a:pPr indent="0" lvl="0" marL="0" marR="0" rtl="0" algn="l">
                        <a:spcBef>
                          <a:spcPts val="0"/>
                        </a:spcBef>
                        <a:spcAft>
                          <a:spcPts val="0"/>
                        </a:spcAft>
                        <a:buNone/>
                      </a:pPr>
                      <a:r>
                        <a:rPr lang="en-US" sz="1800"/>
                        <a:t>3</a:t>
                      </a:r>
                      <a:endParaRPr/>
                    </a:p>
                  </a:txBody>
                  <a:tcPr marT="45725" marB="45725" marR="91450" marL="91450"/>
                </a:tc>
                <a:tc>
                  <a:txBody>
                    <a:bodyPr/>
                    <a:lstStyle/>
                    <a:p>
                      <a:pPr indent="0" lvl="0" marL="0" marR="0" rtl="0" algn="l">
                        <a:spcBef>
                          <a:spcPts val="0"/>
                        </a:spcBef>
                        <a:spcAft>
                          <a:spcPts val="0"/>
                        </a:spcAft>
                        <a:buNone/>
                      </a:pPr>
                      <a:r>
                        <a:rPr lang="en-US" sz="1800"/>
                        <a:t>3</a:t>
                      </a:r>
                      <a:endParaRPr/>
                    </a:p>
                  </a:txBody>
                  <a:tcPr marT="45725" marB="45725" marR="91450" marL="91450"/>
                </a:tc>
                <a:tc>
                  <a:txBody>
                    <a:bodyPr/>
                    <a:lstStyle/>
                    <a:p>
                      <a:pPr indent="0" lvl="0" marL="0" marR="0" rtl="0" algn="l">
                        <a:spcBef>
                          <a:spcPts val="0"/>
                        </a:spcBef>
                        <a:spcAft>
                          <a:spcPts val="0"/>
                        </a:spcAft>
                        <a:buNone/>
                      </a:pPr>
                      <a:r>
                        <a:rPr lang="en-US" sz="1800"/>
                        <a:t>3</a:t>
                      </a:r>
                      <a:endParaRPr/>
                    </a:p>
                  </a:txBody>
                  <a:tcPr marT="45725" marB="45725" marR="91450" marL="91450"/>
                </a:tc>
                <a:tc>
                  <a:txBody>
                    <a:bodyPr/>
                    <a:lstStyle/>
                    <a:p>
                      <a:pPr indent="0" lvl="0" marL="0" marR="0" rtl="0" algn="l">
                        <a:spcBef>
                          <a:spcPts val="0"/>
                        </a:spcBef>
                        <a:spcAft>
                          <a:spcPts val="0"/>
                        </a:spcAft>
                        <a:buNone/>
                      </a:pPr>
                      <a:r>
                        <a:rPr lang="en-US" sz="1800"/>
                        <a:t>16</a:t>
                      </a:r>
                      <a:endParaRPr/>
                    </a:p>
                  </a:txBody>
                  <a:tcPr marT="45725" marB="45725" marR="91450" marL="91450"/>
                </a:tc>
                <a:tc>
                  <a:txBody>
                    <a:bodyPr/>
                    <a:lstStyle/>
                    <a:p>
                      <a:pPr indent="0" lvl="0" marL="0" marR="0" rtl="0" algn="l">
                        <a:spcBef>
                          <a:spcPts val="0"/>
                        </a:spcBef>
                        <a:spcAft>
                          <a:spcPts val="0"/>
                        </a:spcAft>
                        <a:buNone/>
                      </a:pPr>
                      <a:r>
                        <a:rPr lang="en-US" sz="1800"/>
                        <a:t>High</a:t>
                      </a:r>
                      <a:endParaRPr/>
                    </a:p>
                  </a:txBody>
                  <a:tcPr marT="45725" marB="45725" marR="91450" marL="91450"/>
                </a:tc>
              </a:tr>
            </a:tbl>
          </a:graphicData>
        </a:graphic>
      </p:graphicFrame>
      <p:sp>
        <p:nvSpPr>
          <p:cNvPr id="341" name="Google Shape;341;p10"/>
          <p:cNvSpPr txBox="1"/>
          <p:nvPr/>
        </p:nvSpPr>
        <p:spPr>
          <a:xfrm>
            <a:off x="718460" y="2675511"/>
            <a:ext cx="10471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entury Gothic"/>
                <a:ea typeface="Century Gothic"/>
                <a:cs typeface="Century Gothic"/>
                <a:sym typeface="Century Gothic"/>
              </a:rPr>
              <a:t>Rate each threat against the impact to the organization</a:t>
            </a:r>
            <a:endParaRPr b="1" sz="2000">
              <a:solidFill>
                <a:schemeClr val="dk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5" name="Shape 345"/>
        <p:cNvGrpSpPr/>
        <p:nvPr/>
      </p:nvGrpSpPr>
      <p:grpSpPr>
        <a:xfrm>
          <a:off x="0" y="0"/>
          <a:ext cx="0" cy="0"/>
          <a:chOff x="0" y="0"/>
          <a:chExt cx="0" cy="0"/>
        </a:xfrm>
      </p:grpSpPr>
      <p:grpSp>
        <p:nvGrpSpPr>
          <p:cNvPr id="346" name="Google Shape;346;p11"/>
          <p:cNvGrpSpPr/>
          <p:nvPr/>
        </p:nvGrpSpPr>
        <p:grpSpPr>
          <a:xfrm>
            <a:off x="0" y="0"/>
            <a:ext cx="12192000" cy="6858000"/>
            <a:chOff x="0" y="0"/>
            <a:chExt cx="12192000" cy="6858000"/>
          </a:xfrm>
        </p:grpSpPr>
        <p:sp>
          <p:nvSpPr>
            <p:cNvPr id="347" name="Google Shape;347;p11"/>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1"/>
            <p:cNvSpPr/>
            <p:nvPr/>
          </p:nvSpPr>
          <p:spPr>
            <a:xfrm>
              <a:off x="5713412" y="402165"/>
              <a:ext cx="6055253" cy="605367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1"/>
            <p:cNvSpPr/>
            <p:nvPr/>
          </p:nvSpPr>
          <p:spPr>
            <a:xfrm rot="-5677511">
              <a:off x="3140485" y="1826078"/>
              <a:ext cx="3299407" cy="440924"/>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1"/>
            <p:cNvSpPr/>
            <p:nvPr/>
          </p:nvSpPr>
          <p:spPr>
            <a:xfrm rot="-5400000">
              <a:off x="2229377" y="2801721"/>
              <a:ext cx="6053670" cy="1254558"/>
            </a:xfrm>
            <a:custGeom>
              <a:rect b="b" l="l" r="r" t="t"/>
              <a:pathLst>
                <a:path extrusionOk="0" h="8000" w="10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53" name="Google Shape;353;p11"/>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54" name="Google Shape;354;p11"/>
          <p:cNvSpPr txBox="1"/>
          <p:nvPr>
            <p:ph type="title"/>
          </p:nvPr>
        </p:nvSpPr>
        <p:spPr>
          <a:xfrm>
            <a:off x="1154955" y="973667"/>
            <a:ext cx="2942210" cy="483374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EBEBEB"/>
              </a:buClr>
              <a:buSzPts val="2500"/>
              <a:buFont typeface="Century Gothic"/>
              <a:buNone/>
            </a:pPr>
            <a:r>
              <a:rPr b="0" i="0" lang="en-US" sz="2500">
                <a:solidFill>
                  <a:srgbClr val="EBEBEB"/>
                </a:solidFill>
                <a:latin typeface="Century Gothic"/>
                <a:ea typeface="Century Gothic"/>
                <a:cs typeface="Century Gothic"/>
                <a:sym typeface="Century Gothic"/>
              </a:rPr>
              <a:t>STRIDE Threats and Countermeasures    </a:t>
            </a:r>
            <a:endParaRPr b="0" i="0" sz="2500">
              <a:solidFill>
                <a:srgbClr val="EBEBEB"/>
              </a:solidFill>
              <a:latin typeface="Century Gothic"/>
              <a:ea typeface="Century Gothic"/>
              <a:cs typeface="Century Gothic"/>
              <a:sym typeface="Century Gothic"/>
            </a:endParaRPr>
          </a:p>
        </p:txBody>
      </p:sp>
      <p:sp>
        <p:nvSpPr>
          <p:cNvPr id="355" name="Google Shape;355;p1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56" name="Google Shape;356;p11"/>
          <p:cNvGraphicFramePr/>
          <p:nvPr/>
        </p:nvGraphicFramePr>
        <p:xfrm>
          <a:off x="5007429" y="537029"/>
          <a:ext cx="3000000" cy="3000000"/>
        </p:xfrm>
        <a:graphic>
          <a:graphicData uri="http://schemas.openxmlformats.org/drawingml/2006/table">
            <a:tbl>
              <a:tblPr bandRow="1" firstRow="1">
                <a:noFill/>
                <a:tableStyleId>{4C33129F-D965-4D38-80F2-0E4ECE6A07B3}</a:tableStyleId>
              </a:tblPr>
              <a:tblGrid>
                <a:gridCol w="1990325"/>
                <a:gridCol w="4587825"/>
              </a:tblGrid>
              <a:tr h="362600">
                <a:tc>
                  <a:txBody>
                    <a:bodyPr/>
                    <a:lstStyle/>
                    <a:p>
                      <a:pPr indent="0" lvl="0" marL="0" marR="0" rtl="0" algn="l">
                        <a:spcBef>
                          <a:spcPts val="0"/>
                        </a:spcBef>
                        <a:spcAft>
                          <a:spcPts val="0"/>
                        </a:spcAft>
                        <a:buNone/>
                      </a:pPr>
                      <a:r>
                        <a:rPr b="1" lang="en-US" sz="1500">
                          <a:solidFill>
                            <a:schemeClr val="lt1"/>
                          </a:solidFill>
                        </a:rPr>
                        <a:t>Threat</a:t>
                      </a:r>
                      <a:endParaRPr sz="1500"/>
                    </a:p>
                  </a:txBody>
                  <a:tcPr marT="37875" marB="37875" marR="75750" marL="75750">
                    <a:solidFill>
                      <a:srgbClr val="5E2D5E"/>
                    </a:solidFill>
                  </a:tcPr>
                </a:tc>
                <a:tc>
                  <a:txBody>
                    <a:bodyPr/>
                    <a:lstStyle/>
                    <a:p>
                      <a:pPr indent="0" lvl="0" marL="0" marR="0" rtl="0" algn="l">
                        <a:spcBef>
                          <a:spcPts val="0"/>
                        </a:spcBef>
                        <a:spcAft>
                          <a:spcPts val="0"/>
                        </a:spcAft>
                        <a:buNone/>
                      </a:pPr>
                      <a:r>
                        <a:rPr b="1" lang="en-US" sz="1500">
                          <a:solidFill>
                            <a:schemeClr val="lt1"/>
                          </a:solidFill>
                        </a:rPr>
                        <a:t>Countermeasures</a:t>
                      </a:r>
                      <a:endParaRPr sz="1500"/>
                    </a:p>
                  </a:txBody>
                  <a:tcPr marT="37875" marB="37875" marR="75750" marL="75750">
                    <a:solidFill>
                      <a:srgbClr val="592C5D"/>
                    </a:solidFill>
                  </a:tcPr>
                </a:tc>
              </a:tr>
              <a:tr h="1004375">
                <a:tc>
                  <a:txBody>
                    <a:bodyPr/>
                    <a:lstStyle/>
                    <a:p>
                      <a:pPr indent="0" lvl="0" marL="0" marR="0" rtl="0" algn="l">
                        <a:spcBef>
                          <a:spcPts val="0"/>
                        </a:spcBef>
                        <a:spcAft>
                          <a:spcPts val="0"/>
                        </a:spcAft>
                        <a:buNone/>
                      </a:pPr>
                      <a:r>
                        <a:rPr b="0" lang="en-US" sz="1100">
                          <a:solidFill>
                            <a:schemeClr val="dk1"/>
                          </a:solidFill>
                        </a:rPr>
                        <a:t>Spoofing user identity</a:t>
                      </a:r>
                      <a:endParaRPr sz="1100"/>
                    </a:p>
                  </a:txBody>
                  <a:tcPr marT="37875" marB="37875" marR="75750" marL="75750"/>
                </a:tc>
                <a:tc>
                  <a:txBody>
                    <a:bodyPr/>
                    <a:lstStyle/>
                    <a:p>
                      <a:pPr indent="-285750" lvl="0" marL="285750" marR="0" rtl="0" algn="l">
                        <a:spcBef>
                          <a:spcPts val="0"/>
                        </a:spcBef>
                        <a:spcAft>
                          <a:spcPts val="0"/>
                        </a:spcAft>
                        <a:buClr>
                          <a:schemeClr val="dk1"/>
                        </a:buClr>
                        <a:buSzPts val="1100"/>
                        <a:buFont typeface="Arial"/>
                        <a:buChar char="•"/>
                      </a:pPr>
                      <a:r>
                        <a:rPr b="0" lang="en-US" sz="1100">
                          <a:solidFill>
                            <a:schemeClr val="dk1"/>
                          </a:solidFill>
                        </a:rPr>
                        <a:t>Use strong authentication.</a:t>
                      </a:r>
                      <a:endParaRPr/>
                    </a:p>
                    <a:p>
                      <a:pPr indent="-285750" lvl="0" marL="285750" marR="0" rtl="0" algn="l">
                        <a:spcBef>
                          <a:spcPts val="0"/>
                        </a:spcBef>
                        <a:spcAft>
                          <a:spcPts val="0"/>
                        </a:spcAft>
                        <a:buClr>
                          <a:schemeClr val="dk1"/>
                        </a:buClr>
                        <a:buSzPts val="1100"/>
                        <a:buFont typeface="Arial"/>
                        <a:buChar char="•"/>
                      </a:pPr>
                      <a:r>
                        <a:rPr b="0" lang="en-US" sz="1100">
                          <a:solidFill>
                            <a:schemeClr val="dk1"/>
                          </a:solidFill>
                        </a:rPr>
                        <a:t>Do not store secrets (for example, passwords) in plaintext.</a:t>
                      </a:r>
                      <a:endParaRPr/>
                    </a:p>
                    <a:p>
                      <a:pPr indent="-285750" lvl="0" marL="285750" marR="0" rtl="0" algn="l">
                        <a:spcBef>
                          <a:spcPts val="0"/>
                        </a:spcBef>
                        <a:spcAft>
                          <a:spcPts val="0"/>
                        </a:spcAft>
                        <a:buClr>
                          <a:schemeClr val="dk1"/>
                        </a:buClr>
                        <a:buSzPts val="1100"/>
                        <a:buFont typeface="Arial"/>
                        <a:buChar char="•"/>
                      </a:pPr>
                      <a:r>
                        <a:rPr b="0" lang="en-US" sz="1100">
                          <a:solidFill>
                            <a:schemeClr val="dk1"/>
                          </a:solidFill>
                        </a:rPr>
                        <a:t>Do not pass credentials in plaintext over the wire.</a:t>
                      </a:r>
                      <a:endParaRPr/>
                    </a:p>
                    <a:p>
                      <a:pPr indent="-285750" lvl="0" marL="285750" marR="0" rtl="0" algn="l">
                        <a:spcBef>
                          <a:spcPts val="0"/>
                        </a:spcBef>
                        <a:spcAft>
                          <a:spcPts val="0"/>
                        </a:spcAft>
                        <a:buClr>
                          <a:schemeClr val="dk1"/>
                        </a:buClr>
                        <a:buSzPts val="1100"/>
                        <a:buFont typeface="Arial"/>
                        <a:buChar char="•"/>
                      </a:pPr>
                      <a:r>
                        <a:rPr b="0" lang="en-US" sz="1100">
                          <a:solidFill>
                            <a:schemeClr val="dk1"/>
                          </a:solidFill>
                        </a:rPr>
                        <a:t>Protect authentication cookies with Secure Sockets Layer (SSL).</a:t>
                      </a:r>
                      <a:endParaRPr b="0" i="0" sz="1100">
                        <a:solidFill>
                          <a:schemeClr val="dk1"/>
                        </a:solidFill>
                        <a:latin typeface="Century Gothic"/>
                        <a:ea typeface="Century Gothic"/>
                        <a:cs typeface="Century Gothic"/>
                        <a:sym typeface="Century Gothic"/>
                      </a:endParaRPr>
                    </a:p>
                  </a:txBody>
                  <a:tcPr marT="37875" marB="37875" marR="75750" marL="75750"/>
                </a:tc>
              </a:tr>
              <a:tr h="1394950">
                <a:tc>
                  <a:txBody>
                    <a:bodyPr/>
                    <a:lstStyle/>
                    <a:p>
                      <a:pPr indent="0" lvl="0" marL="0" marR="0" rtl="0" algn="l">
                        <a:spcBef>
                          <a:spcPts val="0"/>
                        </a:spcBef>
                        <a:spcAft>
                          <a:spcPts val="0"/>
                        </a:spcAft>
                        <a:buNone/>
                      </a:pPr>
                      <a:r>
                        <a:rPr b="0" lang="en-US" sz="1100">
                          <a:solidFill>
                            <a:schemeClr val="dk1"/>
                          </a:solidFill>
                        </a:rPr>
                        <a:t>Tampering with data</a:t>
                      </a:r>
                      <a:endParaRPr sz="1100"/>
                    </a:p>
                  </a:txBody>
                  <a:tcPr marT="37875" marB="37875" marR="75750" marL="75750"/>
                </a:tc>
                <a:tc>
                  <a:txBody>
                    <a:bodyPr/>
                    <a:lstStyle/>
                    <a:p>
                      <a:pPr indent="-285750" lvl="0" marL="285750" marR="0" rtl="0" algn="l">
                        <a:spcBef>
                          <a:spcPts val="0"/>
                        </a:spcBef>
                        <a:spcAft>
                          <a:spcPts val="0"/>
                        </a:spcAft>
                        <a:buClr>
                          <a:schemeClr val="dk1"/>
                        </a:buClr>
                        <a:buSzPts val="1100"/>
                        <a:buFont typeface="Arial"/>
                        <a:buChar char="•"/>
                      </a:pPr>
                      <a:r>
                        <a:rPr b="0" lang="en-US" sz="1100">
                          <a:solidFill>
                            <a:schemeClr val="dk1"/>
                          </a:solidFill>
                        </a:rPr>
                        <a:t>Use data hashing and signing.</a:t>
                      </a:r>
                      <a:endParaRPr/>
                    </a:p>
                    <a:p>
                      <a:pPr indent="-285750" lvl="0" marL="285750" marR="0" rtl="0" algn="l">
                        <a:spcBef>
                          <a:spcPts val="0"/>
                        </a:spcBef>
                        <a:spcAft>
                          <a:spcPts val="0"/>
                        </a:spcAft>
                        <a:buClr>
                          <a:schemeClr val="dk1"/>
                        </a:buClr>
                        <a:buSzPts val="1100"/>
                        <a:buFont typeface="Arial"/>
                        <a:buChar char="•"/>
                      </a:pPr>
                      <a:r>
                        <a:rPr b="0" lang="en-US" sz="1100">
                          <a:solidFill>
                            <a:schemeClr val="dk1"/>
                          </a:solidFill>
                        </a:rPr>
                        <a:t>Use digital signatures.</a:t>
                      </a:r>
                      <a:endParaRPr/>
                    </a:p>
                    <a:p>
                      <a:pPr indent="-285750" lvl="0" marL="285750" marR="0" rtl="0" algn="l">
                        <a:spcBef>
                          <a:spcPts val="0"/>
                        </a:spcBef>
                        <a:spcAft>
                          <a:spcPts val="0"/>
                        </a:spcAft>
                        <a:buClr>
                          <a:schemeClr val="dk1"/>
                        </a:buClr>
                        <a:buSzPts val="1100"/>
                        <a:buFont typeface="Arial"/>
                        <a:buChar char="•"/>
                      </a:pPr>
                      <a:r>
                        <a:rPr b="0" lang="en-US" sz="1100">
                          <a:solidFill>
                            <a:schemeClr val="dk1"/>
                          </a:solidFill>
                        </a:rPr>
                        <a:t>Use strong authorization.</a:t>
                      </a:r>
                      <a:endParaRPr/>
                    </a:p>
                    <a:p>
                      <a:pPr indent="-285750" lvl="0" marL="285750" marR="0" rtl="0" algn="l">
                        <a:spcBef>
                          <a:spcPts val="0"/>
                        </a:spcBef>
                        <a:spcAft>
                          <a:spcPts val="0"/>
                        </a:spcAft>
                        <a:buClr>
                          <a:schemeClr val="dk1"/>
                        </a:buClr>
                        <a:buSzPts val="1100"/>
                        <a:buFont typeface="Arial"/>
                        <a:buChar char="•"/>
                      </a:pPr>
                      <a:r>
                        <a:rPr b="0" lang="en-US" sz="1100">
                          <a:solidFill>
                            <a:schemeClr val="dk1"/>
                          </a:solidFill>
                        </a:rPr>
                        <a:t>Use tamper-resistant protocols across communication links.</a:t>
                      </a:r>
                      <a:endParaRPr/>
                    </a:p>
                    <a:p>
                      <a:pPr indent="-285750" lvl="0" marL="285750" marR="0" rtl="0" algn="l">
                        <a:spcBef>
                          <a:spcPts val="0"/>
                        </a:spcBef>
                        <a:spcAft>
                          <a:spcPts val="0"/>
                        </a:spcAft>
                        <a:buClr>
                          <a:schemeClr val="dk1"/>
                        </a:buClr>
                        <a:buSzPts val="1100"/>
                        <a:buFont typeface="Arial"/>
                        <a:buChar char="•"/>
                      </a:pPr>
                      <a:r>
                        <a:rPr b="0" lang="en-US" sz="1100">
                          <a:solidFill>
                            <a:schemeClr val="dk1"/>
                          </a:solidFill>
                        </a:rPr>
                        <a:t>Secure communication links with protocols that provide message integrity.</a:t>
                      </a:r>
                      <a:endParaRPr/>
                    </a:p>
                    <a:p>
                      <a:pPr indent="0" lvl="0" marL="0" marR="0" rtl="0" algn="l">
                        <a:spcBef>
                          <a:spcPts val="0"/>
                        </a:spcBef>
                        <a:spcAft>
                          <a:spcPts val="0"/>
                        </a:spcAft>
                        <a:buNone/>
                      </a:pPr>
                      <a:r>
                        <a:t/>
                      </a:r>
                      <a:endParaRPr sz="1100"/>
                    </a:p>
                  </a:txBody>
                  <a:tcPr marT="37875" marB="37875" marR="75750" marL="75750"/>
                </a:tc>
              </a:tr>
              <a:tr h="666225">
                <a:tc>
                  <a:txBody>
                    <a:bodyPr/>
                    <a:lstStyle/>
                    <a:p>
                      <a:pPr indent="0" lvl="0" marL="0" marR="0" rtl="0" algn="l">
                        <a:spcBef>
                          <a:spcPts val="0"/>
                        </a:spcBef>
                        <a:spcAft>
                          <a:spcPts val="0"/>
                        </a:spcAft>
                        <a:buNone/>
                      </a:pPr>
                      <a:r>
                        <a:rPr b="0" i="0" lang="en-US" sz="1100">
                          <a:solidFill>
                            <a:schemeClr val="dk1"/>
                          </a:solidFill>
                          <a:latin typeface="Century Gothic"/>
                          <a:ea typeface="Century Gothic"/>
                          <a:cs typeface="Century Gothic"/>
                          <a:sym typeface="Century Gothic"/>
                        </a:rPr>
                        <a:t>Repudiation</a:t>
                      </a:r>
                      <a:endParaRPr sz="1100"/>
                    </a:p>
                  </a:txBody>
                  <a:tcPr marT="37875" marB="37875" marR="75750" marL="75750"/>
                </a:tc>
                <a:tc>
                  <a:txBody>
                    <a:bodyPr/>
                    <a:lstStyle/>
                    <a:p>
                      <a:pPr indent="-285750" lvl="0" marL="285750" marR="0" rtl="0" algn="l">
                        <a:lnSpc>
                          <a:spcPct val="100000"/>
                        </a:lnSpc>
                        <a:spcBef>
                          <a:spcPts val="0"/>
                        </a:spcBef>
                        <a:spcAft>
                          <a:spcPts val="0"/>
                        </a:spcAft>
                        <a:buClr>
                          <a:schemeClr val="dk1"/>
                        </a:buClr>
                        <a:buSzPts val="1100"/>
                        <a:buFont typeface="Arial"/>
                        <a:buChar char="•"/>
                      </a:pPr>
                      <a:r>
                        <a:rPr b="0" i="0" lang="en-US" sz="1100">
                          <a:solidFill>
                            <a:schemeClr val="dk1"/>
                          </a:solidFill>
                          <a:latin typeface="Century Gothic"/>
                          <a:ea typeface="Century Gothic"/>
                          <a:cs typeface="Century Gothic"/>
                          <a:sym typeface="Century Gothic"/>
                        </a:rPr>
                        <a:t>Create secure audit trails.</a:t>
                      </a:r>
                      <a:endParaRPr/>
                    </a:p>
                    <a:p>
                      <a:pPr indent="-285750" lvl="0" marL="285750" marR="0" rtl="0" algn="l">
                        <a:lnSpc>
                          <a:spcPct val="100000"/>
                        </a:lnSpc>
                        <a:spcBef>
                          <a:spcPts val="0"/>
                        </a:spcBef>
                        <a:spcAft>
                          <a:spcPts val="0"/>
                        </a:spcAft>
                        <a:buClr>
                          <a:schemeClr val="dk1"/>
                        </a:buClr>
                        <a:buSzPts val="1100"/>
                        <a:buFont typeface="Arial"/>
                        <a:buChar char="•"/>
                      </a:pPr>
                      <a:r>
                        <a:rPr b="0" i="0" lang="en-US" sz="1100">
                          <a:solidFill>
                            <a:schemeClr val="dk1"/>
                          </a:solidFill>
                          <a:latin typeface="Century Gothic"/>
                          <a:ea typeface="Century Gothic"/>
                          <a:cs typeface="Century Gothic"/>
                          <a:sym typeface="Century Gothic"/>
                        </a:rPr>
                        <a:t>Use digital signatures.</a:t>
                      </a:r>
                      <a:endParaRPr/>
                    </a:p>
                    <a:p>
                      <a:pPr indent="0" lvl="0" marL="0" marR="0" rtl="0" algn="l">
                        <a:spcBef>
                          <a:spcPts val="0"/>
                        </a:spcBef>
                        <a:spcAft>
                          <a:spcPts val="0"/>
                        </a:spcAft>
                        <a:buNone/>
                      </a:pPr>
                      <a:r>
                        <a:t/>
                      </a:r>
                      <a:endParaRPr sz="1100"/>
                    </a:p>
                  </a:txBody>
                  <a:tcPr marT="37875" marB="37875" marR="75750" marL="75750"/>
                </a:tc>
              </a:tr>
              <a:tr h="1212775">
                <a:tc>
                  <a:txBody>
                    <a:bodyPr/>
                    <a:lstStyle/>
                    <a:p>
                      <a:pPr indent="0" lvl="0" marL="0" marR="0" rtl="0" algn="l">
                        <a:spcBef>
                          <a:spcPts val="0"/>
                        </a:spcBef>
                        <a:spcAft>
                          <a:spcPts val="0"/>
                        </a:spcAft>
                        <a:buNone/>
                      </a:pPr>
                      <a:r>
                        <a:rPr b="0" i="0" lang="en-US" sz="1100">
                          <a:solidFill>
                            <a:schemeClr val="dk1"/>
                          </a:solidFill>
                          <a:latin typeface="Century Gothic"/>
                          <a:ea typeface="Century Gothic"/>
                          <a:cs typeface="Century Gothic"/>
                          <a:sym typeface="Century Gothic"/>
                        </a:rPr>
                        <a:t>Information disclosure</a:t>
                      </a:r>
                      <a:endParaRPr sz="1100"/>
                    </a:p>
                  </a:txBody>
                  <a:tcPr marT="37875" marB="37875" marR="75750" marL="75750"/>
                </a:tc>
                <a:tc>
                  <a:txBody>
                    <a:bodyPr/>
                    <a:lstStyle/>
                    <a:p>
                      <a:pPr indent="-285750" lvl="0" marL="285750" marR="0" rtl="0" algn="l">
                        <a:spcBef>
                          <a:spcPts val="0"/>
                        </a:spcBef>
                        <a:spcAft>
                          <a:spcPts val="0"/>
                        </a:spcAft>
                        <a:buClr>
                          <a:schemeClr val="dk1"/>
                        </a:buClr>
                        <a:buSzPts val="1100"/>
                        <a:buFont typeface="Arial"/>
                        <a:buChar char="•"/>
                      </a:pPr>
                      <a:r>
                        <a:rPr b="0" i="0" lang="en-US" sz="1100">
                          <a:solidFill>
                            <a:schemeClr val="dk1"/>
                          </a:solidFill>
                          <a:latin typeface="Century Gothic"/>
                          <a:ea typeface="Century Gothic"/>
                          <a:cs typeface="Century Gothic"/>
                          <a:sym typeface="Century Gothic"/>
                        </a:rPr>
                        <a:t>Use strong authorization.</a:t>
                      </a:r>
                      <a:endParaRPr/>
                    </a:p>
                    <a:p>
                      <a:pPr indent="-285750" lvl="0" marL="285750" marR="0" rtl="0" algn="l">
                        <a:spcBef>
                          <a:spcPts val="0"/>
                        </a:spcBef>
                        <a:spcAft>
                          <a:spcPts val="0"/>
                        </a:spcAft>
                        <a:buClr>
                          <a:schemeClr val="dk1"/>
                        </a:buClr>
                        <a:buSzPts val="1100"/>
                        <a:buFont typeface="Arial"/>
                        <a:buChar char="•"/>
                      </a:pPr>
                      <a:r>
                        <a:rPr b="0" i="0" lang="en-US" sz="1100">
                          <a:solidFill>
                            <a:schemeClr val="dk1"/>
                          </a:solidFill>
                          <a:latin typeface="Century Gothic"/>
                          <a:ea typeface="Century Gothic"/>
                          <a:cs typeface="Century Gothic"/>
                          <a:sym typeface="Century Gothic"/>
                        </a:rPr>
                        <a:t>Use strong encryption.</a:t>
                      </a:r>
                      <a:endParaRPr/>
                    </a:p>
                    <a:p>
                      <a:pPr indent="-285750" lvl="0" marL="285750" marR="0" rtl="0" algn="l">
                        <a:spcBef>
                          <a:spcPts val="0"/>
                        </a:spcBef>
                        <a:spcAft>
                          <a:spcPts val="0"/>
                        </a:spcAft>
                        <a:buClr>
                          <a:schemeClr val="dk1"/>
                        </a:buClr>
                        <a:buSzPts val="1100"/>
                        <a:buFont typeface="Arial"/>
                        <a:buChar char="•"/>
                      </a:pPr>
                      <a:r>
                        <a:rPr b="0" i="0" lang="en-US" sz="1100">
                          <a:solidFill>
                            <a:schemeClr val="dk1"/>
                          </a:solidFill>
                          <a:latin typeface="Century Gothic"/>
                          <a:ea typeface="Century Gothic"/>
                          <a:cs typeface="Century Gothic"/>
                          <a:sym typeface="Century Gothic"/>
                        </a:rPr>
                        <a:t>Secure communication links with protocols that provide message confidentiality.</a:t>
                      </a:r>
                      <a:endParaRPr/>
                    </a:p>
                    <a:p>
                      <a:pPr indent="-285750" lvl="0" marL="285750" marR="0" rtl="0" algn="l">
                        <a:spcBef>
                          <a:spcPts val="0"/>
                        </a:spcBef>
                        <a:spcAft>
                          <a:spcPts val="0"/>
                        </a:spcAft>
                        <a:buClr>
                          <a:schemeClr val="dk1"/>
                        </a:buClr>
                        <a:buSzPts val="1100"/>
                        <a:buFont typeface="Arial"/>
                        <a:buChar char="•"/>
                      </a:pPr>
                      <a:r>
                        <a:rPr b="0" i="0" lang="en-US" sz="1100">
                          <a:solidFill>
                            <a:schemeClr val="dk1"/>
                          </a:solidFill>
                          <a:latin typeface="Century Gothic"/>
                          <a:ea typeface="Century Gothic"/>
                          <a:cs typeface="Century Gothic"/>
                          <a:sym typeface="Century Gothic"/>
                        </a:rPr>
                        <a:t>Do not store secrets (for example, passwords) in plaintext.</a:t>
                      </a:r>
                      <a:endParaRPr/>
                    </a:p>
                    <a:p>
                      <a:pPr indent="0" lvl="0" marL="0" marR="0" rtl="0" algn="l">
                        <a:spcBef>
                          <a:spcPts val="0"/>
                        </a:spcBef>
                        <a:spcAft>
                          <a:spcPts val="0"/>
                        </a:spcAft>
                        <a:buNone/>
                      </a:pPr>
                      <a:r>
                        <a:t/>
                      </a:r>
                      <a:endParaRPr sz="1100"/>
                    </a:p>
                  </a:txBody>
                  <a:tcPr marT="37875" marB="37875" marR="75750" marL="75750"/>
                </a:tc>
              </a:tr>
              <a:tr h="666225">
                <a:tc>
                  <a:txBody>
                    <a:bodyPr/>
                    <a:lstStyle/>
                    <a:p>
                      <a:pPr indent="0" lvl="0" marL="0" marR="0" rtl="0" algn="l">
                        <a:spcBef>
                          <a:spcPts val="0"/>
                        </a:spcBef>
                        <a:spcAft>
                          <a:spcPts val="0"/>
                        </a:spcAft>
                        <a:buNone/>
                      </a:pPr>
                      <a:r>
                        <a:rPr b="0" i="0" lang="en-US" sz="1100">
                          <a:solidFill>
                            <a:schemeClr val="dk1"/>
                          </a:solidFill>
                          <a:latin typeface="Century Gothic"/>
                          <a:ea typeface="Century Gothic"/>
                          <a:cs typeface="Century Gothic"/>
                          <a:sym typeface="Century Gothic"/>
                        </a:rPr>
                        <a:t>Denial of service</a:t>
                      </a:r>
                      <a:endParaRPr sz="1100"/>
                    </a:p>
                  </a:txBody>
                  <a:tcPr marT="37875" marB="37875" marR="75750" marL="75750"/>
                </a:tc>
                <a:tc>
                  <a:txBody>
                    <a:bodyPr/>
                    <a:lstStyle/>
                    <a:p>
                      <a:pPr indent="-171450" lvl="0" marL="171450" marR="0" rtl="0" algn="l">
                        <a:lnSpc>
                          <a:spcPct val="100000"/>
                        </a:lnSpc>
                        <a:spcBef>
                          <a:spcPts val="0"/>
                        </a:spcBef>
                        <a:spcAft>
                          <a:spcPts val="0"/>
                        </a:spcAft>
                        <a:buClr>
                          <a:schemeClr val="dk1"/>
                        </a:buClr>
                        <a:buSzPts val="1100"/>
                        <a:buFont typeface="Arial"/>
                        <a:buChar char="•"/>
                      </a:pPr>
                      <a:r>
                        <a:rPr b="0" i="0" lang="en-US" sz="1100">
                          <a:solidFill>
                            <a:schemeClr val="dk1"/>
                          </a:solidFill>
                          <a:latin typeface="Century Gothic"/>
                          <a:ea typeface="Century Gothic"/>
                          <a:cs typeface="Century Gothic"/>
                          <a:sym typeface="Century Gothic"/>
                        </a:rPr>
                        <a:t>Use resource and bandwidth throttling techniques.</a:t>
                      </a:r>
                      <a:endParaRPr/>
                    </a:p>
                    <a:p>
                      <a:pPr indent="-171450" lvl="0" marL="171450" marR="0" rtl="0" algn="l">
                        <a:lnSpc>
                          <a:spcPct val="100000"/>
                        </a:lnSpc>
                        <a:spcBef>
                          <a:spcPts val="0"/>
                        </a:spcBef>
                        <a:spcAft>
                          <a:spcPts val="0"/>
                        </a:spcAft>
                        <a:buClr>
                          <a:schemeClr val="dk1"/>
                        </a:buClr>
                        <a:buSzPts val="1100"/>
                        <a:buFont typeface="Arial"/>
                        <a:buChar char="•"/>
                      </a:pPr>
                      <a:r>
                        <a:rPr b="0" i="0" lang="en-US" sz="1100">
                          <a:solidFill>
                            <a:schemeClr val="dk1"/>
                          </a:solidFill>
                          <a:latin typeface="Century Gothic"/>
                          <a:ea typeface="Century Gothic"/>
                          <a:cs typeface="Century Gothic"/>
                          <a:sym typeface="Century Gothic"/>
                        </a:rPr>
                        <a:t>Validate and filter input.</a:t>
                      </a:r>
                      <a:endParaRPr/>
                    </a:p>
                    <a:p>
                      <a:pPr indent="0" lvl="0" marL="0" marR="0" rtl="0" algn="l">
                        <a:spcBef>
                          <a:spcPts val="0"/>
                        </a:spcBef>
                        <a:spcAft>
                          <a:spcPts val="0"/>
                        </a:spcAft>
                        <a:buNone/>
                      </a:pPr>
                      <a:r>
                        <a:t/>
                      </a:r>
                      <a:endParaRPr sz="1100"/>
                    </a:p>
                  </a:txBody>
                  <a:tcPr marT="37875" marB="37875" marR="75750" marL="75750"/>
                </a:tc>
              </a:tr>
              <a:tr h="484050">
                <a:tc>
                  <a:txBody>
                    <a:bodyPr/>
                    <a:lstStyle/>
                    <a:p>
                      <a:pPr indent="0" lvl="0" marL="0" marR="0" rtl="0" algn="l">
                        <a:spcBef>
                          <a:spcPts val="0"/>
                        </a:spcBef>
                        <a:spcAft>
                          <a:spcPts val="0"/>
                        </a:spcAft>
                        <a:buNone/>
                      </a:pPr>
                      <a:r>
                        <a:rPr b="0" i="0" lang="en-US" sz="1100">
                          <a:solidFill>
                            <a:schemeClr val="dk1"/>
                          </a:solidFill>
                          <a:latin typeface="Century Gothic"/>
                          <a:ea typeface="Century Gothic"/>
                          <a:cs typeface="Century Gothic"/>
                          <a:sym typeface="Century Gothic"/>
                        </a:rPr>
                        <a:t>Elevation of privilege</a:t>
                      </a:r>
                      <a:endParaRPr sz="1100"/>
                    </a:p>
                  </a:txBody>
                  <a:tcPr marT="37875" marB="37875" marR="75750" marL="75750"/>
                </a:tc>
                <a:tc>
                  <a:txBody>
                    <a:bodyPr/>
                    <a:lstStyle/>
                    <a:p>
                      <a:pPr indent="-171450" lvl="0" marL="171450" marR="0" rtl="0" algn="l">
                        <a:spcBef>
                          <a:spcPts val="0"/>
                        </a:spcBef>
                        <a:spcAft>
                          <a:spcPts val="0"/>
                        </a:spcAft>
                        <a:buClr>
                          <a:schemeClr val="dk1"/>
                        </a:buClr>
                        <a:buSzPts val="1100"/>
                        <a:buFont typeface="Arial"/>
                        <a:buChar char="•"/>
                      </a:pPr>
                      <a:r>
                        <a:rPr b="0" i="0" lang="en-US" sz="1100">
                          <a:solidFill>
                            <a:schemeClr val="dk1"/>
                          </a:solidFill>
                          <a:latin typeface="Century Gothic"/>
                          <a:ea typeface="Century Gothic"/>
                          <a:cs typeface="Century Gothic"/>
                          <a:sym typeface="Century Gothic"/>
                        </a:rPr>
                        <a:t>Follow the principle of least privilege and use least privileged service accounts to run processes and access resources.</a:t>
                      </a:r>
                      <a:endParaRPr sz="1100"/>
                    </a:p>
                  </a:txBody>
                  <a:tcPr marT="37875" marB="37875" marR="75750" marL="7575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2"/>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2"/>
              </a:buClr>
              <a:buSzPts val="3600"/>
              <a:buFont typeface="Century Gothic"/>
              <a:buNone/>
            </a:pPr>
            <a:r>
              <a:rPr lang="en-US"/>
              <a:t>REFERENCES</a:t>
            </a:r>
            <a:endParaRPr/>
          </a:p>
        </p:txBody>
      </p:sp>
      <p:sp>
        <p:nvSpPr>
          <p:cNvPr id="362" name="Google Shape;362;p12"/>
          <p:cNvSpPr txBox="1"/>
          <p:nvPr>
            <p:ph idx="1" type="body"/>
          </p:nvPr>
        </p:nvSpPr>
        <p:spPr>
          <a:xfrm>
            <a:off x="1154949" y="2603500"/>
            <a:ext cx="10285800" cy="3416400"/>
          </a:xfrm>
          <a:prstGeom prst="rect">
            <a:avLst/>
          </a:prstGeom>
          <a:noFill/>
          <a:ln>
            <a:noFill/>
          </a:ln>
        </p:spPr>
        <p:txBody>
          <a:bodyPr anchorCtr="0" anchor="t" bIns="45700" lIns="91425" spcFirstLastPara="1" rIns="91425" wrap="square" tIns="45700">
            <a:noAutofit/>
          </a:bodyPr>
          <a:lstStyle/>
          <a:p>
            <a:pPr indent="-251459" lvl="0" marL="342900" rtl="0" algn="l">
              <a:lnSpc>
                <a:spcPct val="80000"/>
              </a:lnSpc>
              <a:spcBef>
                <a:spcPts val="0"/>
              </a:spcBef>
              <a:spcAft>
                <a:spcPts val="0"/>
              </a:spcAft>
              <a:buSzPts val="360"/>
              <a:buNone/>
            </a:pPr>
            <a:r>
              <a:t/>
            </a:r>
            <a:endParaRPr sz="300"/>
          </a:p>
          <a:p>
            <a:pPr indent="-251459" lvl="0" marL="342900" rtl="0" algn="l">
              <a:lnSpc>
                <a:spcPct val="80000"/>
              </a:lnSpc>
              <a:spcBef>
                <a:spcPts val="1000"/>
              </a:spcBef>
              <a:spcAft>
                <a:spcPts val="0"/>
              </a:spcAft>
              <a:buSzPts val="360"/>
              <a:buNone/>
            </a:pPr>
            <a:r>
              <a:t/>
            </a:r>
            <a:endParaRPr sz="300"/>
          </a:p>
          <a:p>
            <a:pPr indent="-367469" lvl="0" marL="342900" rtl="0" algn="l">
              <a:lnSpc>
                <a:spcPct val="80000"/>
              </a:lnSpc>
              <a:spcBef>
                <a:spcPts val="1000"/>
              </a:spcBef>
              <a:spcAft>
                <a:spcPts val="0"/>
              </a:spcAft>
              <a:buSzPts val="1827"/>
              <a:buChar char="►"/>
            </a:pPr>
            <a:r>
              <a:rPr b="1" lang="en-US" sz="1826"/>
              <a:t>Threats Modeling | Microsoft Docs </a:t>
            </a:r>
            <a:endParaRPr b="1" sz="1826"/>
          </a:p>
          <a:p>
            <a:pPr indent="0" lvl="0" marL="342900" rtl="0" algn="l">
              <a:lnSpc>
                <a:spcPct val="80000"/>
              </a:lnSpc>
              <a:spcBef>
                <a:spcPts val="1000"/>
              </a:spcBef>
              <a:spcAft>
                <a:spcPts val="0"/>
              </a:spcAft>
              <a:buSzPts val="275"/>
              <a:buNone/>
            </a:pPr>
            <a:r>
              <a:rPr lang="en-US" sz="1826" u="sng">
                <a:solidFill>
                  <a:srgbClr val="0070C0"/>
                </a:solidFill>
              </a:rPr>
              <a:t>https://docs.microsoft.com/en-us/previous-versions/msp-n-p/ff648644(v=pandp.10)</a:t>
            </a:r>
            <a:endParaRPr sz="1826"/>
          </a:p>
          <a:p>
            <a:pPr indent="-367469" lvl="0" marL="342900" rtl="0" algn="l">
              <a:lnSpc>
                <a:spcPct val="80000"/>
              </a:lnSpc>
              <a:spcBef>
                <a:spcPts val="1000"/>
              </a:spcBef>
              <a:spcAft>
                <a:spcPts val="0"/>
              </a:spcAft>
              <a:buSzPts val="1827"/>
              <a:buChar char="►"/>
            </a:pPr>
            <a:r>
              <a:rPr b="1" lang="en-US" sz="1826"/>
              <a:t>Threats and Countermeasures | Microsoft Docs </a:t>
            </a:r>
            <a:endParaRPr b="1" sz="1826"/>
          </a:p>
          <a:p>
            <a:pPr indent="0" lvl="0" marL="342900" rtl="0" algn="l">
              <a:lnSpc>
                <a:spcPct val="80000"/>
              </a:lnSpc>
              <a:spcBef>
                <a:spcPts val="1000"/>
              </a:spcBef>
              <a:spcAft>
                <a:spcPts val="0"/>
              </a:spcAft>
              <a:buSzPts val="275"/>
              <a:buNone/>
            </a:pPr>
            <a:r>
              <a:rPr lang="en-US" sz="1826" u="sng">
                <a:solidFill>
                  <a:srgbClr val="0070C0"/>
                </a:solidFill>
              </a:rPr>
              <a:t>https://docs.microsoft.com/en-us/previous-versions/msp-n-p/ff648641(v=pandp.10)</a:t>
            </a:r>
            <a:endParaRPr sz="1826"/>
          </a:p>
          <a:p>
            <a:pPr indent="-367469" lvl="0" marL="342900" rtl="0" algn="l">
              <a:lnSpc>
                <a:spcPct val="80000"/>
              </a:lnSpc>
              <a:spcBef>
                <a:spcPts val="1000"/>
              </a:spcBef>
              <a:spcAft>
                <a:spcPts val="0"/>
              </a:spcAft>
              <a:buSzPts val="1827"/>
              <a:buChar char="►"/>
            </a:pPr>
            <a:r>
              <a:rPr b="1" lang="en-US" sz="1826"/>
              <a:t>7 steps to threat modeling| Danny Wong</a:t>
            </a:r>
            <a:endParaRPr b="1" sz="1826"/>
          </a:p>
          <a:p>
            <a:pPr indent="0" lvl="0" marL="342900" rtl="0" algn="l">
              <a:lnSpc>
                <a:spcPct val="80000"/>
              </a:lnSpc>
              <a:spcBef>
                <a:spcPts val="1000"/>
              </a:spcBef>
              <a:spcAft>
                <a:spcPts val="0"/>
              </a:spcAft>
              <a:buSzPts val="275"/>
              <a:buNone/>
            </a:pPr>
            <a:r>
              <a:rPr lang="en-US" sz="1826" u="sng">
                <a:solidFill>
                  <a:srgbClr val="0070C0"/>
                </a:solidFill>
                <a:hlinkClick r:id="rId3">
                  <a:extLst>
                    <a:ext uri="{A12FA001-AC4F-418D-AE19-62706E023703}">
                      <ahyp:hlinkClr val="tx"/>
                    </a:ext>
                  </a:extLst>
                </a:hlinkClick>
              </a:rPr>
              <a:t>7stepstothreatmodeling-140421083538-phpapp01.pdf</a:t>
            </a:r>
            <a:endParaRPr sz="1826" u="sng">
              <a:solidFill>
                <a:srgbClr val="0070C0"/>
              </a:solidFill>
            </a:endParaRPr>
          </a:p>
          <a:p>
            <a:pPr indent="-367469" lvl="0" marL="342900" rtl="0" algn="l">
              <a:lnSpc>
                <a:spcPct val="80000"/>
              </a:lnSpc>
              <a:spcBef>
                <a:spcPts val="1000"/>
              </a:spcBef>
              <a:spcAft>
                <a:spcPts val="0"/>
              </a:spcAft>
              <a:buSzPts val="1827"/>
              <a:buChar char="►"/>
            </a:pPr>
            <a:r>
              <a:rPr b="1" lang="en-US" sz="1826"/>
              <a:t>Compromising a Medical Mannequin| Glisson et. al. </a:t>
            </a:r>
            <a:endParaRPr b="1" sz="1826"/>
          </a:p>
          <a:p>
            <a:pPr indent="0" lvl="0" marL="342900" rtl="0" algn="l">
              <a:lnSpc>
                <a:spcPct val="80000"/>
              </a:lnSpc>
              <a:spcBef>
                <a:spcPts val="1000"/>
              </a:spcBef>
              <a:spcAft>
                <a:spcPts val="0"/>
              </a:spcAft>
              <a:buNone/>
            </a:pPr>
            <a:r>
              <a:rPr lang="en-US" sz="1826" u="sng">
                <a:solidFill>
                  <a:srgbClr val="0070C0"/>
                </a:solidFill>
              </a:rPr>
              <a:t>https://arxiv.org/ftp/arxiv/papers/1509/1509.00065.pdf</a:t>
            </a:r>
            <a:endParaRPr sz="1826">
              <a:solidFill>
                <a:srgbClr val="0070C0"/>
              </a:solidFill>
            </a:endParaRPr>
          </a:p>
          <a:p>
            <a:pPr indent="-251459" lvl="0" marL="342900" rtl="0" algn="l">
              <a:lnSpc>
                <a:spcPct val="80000"/>
              </a:lnSpc>
              <a:spcBef>
                <a:spcPts val="1000"/>
              </a:spcBef>
              <a:spcAft>
                <a:spcPts val="0"/>
              </a:spcAft>
              <a:buSzPts val="360"/>
              <a:buNone/>
            </a:pPr>
            <a:r>
              <a:t/>
            </a:r>
            <a:endParaRPr sz="300"/>
          </a:p>
          <a:p>
            <a:pPr indent="-251459" lvl="0" marL="342900" rtl="0" algn="l">
              <a:lnSpc>
                <a:spcPct val="80000"/>
              </a:lnSpc>
              <a:spcBef>
                <a:spcPts val="1000"/>
              </a:spcBef>
              <a:spcAft>
                <a:spcPts val="0"/>
              </a:spcAft>
              <a:buSzPts val="360"/>
              <a:buNone/>
            </a:pPr>
            <a:r>
              <a:t/>
            </a:r>
            <a:endParaRPr sz="300"/>
          </a:p>
          <a:p>
            <a:pPr indent="-251459" lvl="0" marL="342900" rtl="0" algn="l">
              <a:lnSpc>
                <a:spcPct val="80000"/>
              </a:lnSpc>
              <a:spcBef>
                <a:spcPts val="1000"/>
              </a:spcBef>
              <a:spcAft>
                <a:spcPts val="0"/>
              </a:spcAft>
              <a:buSzPts val="360"/>
              <a:buNone/>
            </a:pPr>
            <a:r>
              <a:t/>
            </a:r>
            <a:endParaRPr sz="3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p2"/>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BEBEB"/>
              </a:buClr>
              <a:buSzPts val="3600"/>
              <a:buFont typeface="Century Gothic"/>
              <a:buNone/>
            </a:pPr>
            <a:r>
              <a:rPr b="0" i="0" lang="en-US">
                <a:solidFill>
                  <a:srgbClr val="EBEBEB"/>
                </a:solidFill>
                <a:latin typeface="Century Gothic"/>
                <a:ea typeface="Century Gothic"/>
                <a:cs typeface="Century Gothic"/>
                <a:sym typeface="Century Gothic"/>
              </a:rPr>
              <a:t>The Threat Modeling Process</a:t>
            </a:r>
            <a:endParaRPr/>
          </a:p>
        </p:txBody>
      </p:sp>
      <p:pic>
        <p:nvPicPr>
          <p:cNvPr descr="Interface gráfica do usuário, Aplicativo&#10;&#10;Descrição gerada automaticamente" id="280" name="Google Shape;280;p2"/>
          <p:cNvPicPr preferRelativeResize="0"/>
          <p:nvPr/>
        </p:nvPicPr>
        <p:blipFill rotWithShape="1">
          <a:blip r:embed="rId3">
            <a:alphaModFix/>
          </a:blip>
          <a:srcRect b="-1882" l="-237" r="-1417" t="17724"/>
          <a:stretch/>
        </p:blipFill>
        <p:spPr>
          <a:xfrm>
            <a:off x="588300" y="2788075"/>
            <a:ext cx="3705900" cy="3057300"/>
          </a:xfrm>
          <a:prstGeom prst="roundRect">
            <a:avLst>
              <a:gd fmla="val 1858" name="adj"/>
            </a:avLst>
          </a:prstGeom>
          <a:noFill/>
          <a:ln>
            <a:noFill/>
          </a:ln>
          <a:effectLst>
            <a:outerShdw blurRad="50800" rotWithShape="0" algn="tl" dir="5400000" dist="50800">
              <a:srgbClr val="000000">
                <a:alpha val="42745"/>
              </a:srgbClr>
            </a:outerShdw>
          </a:effectLst>
        </p:spPr>
      </p:pic>
      <p:sp>
        <p:nvSpPr>
          <p:cNvPr id="281" name="Google Shape;281;p2"/>
          <p:cNvSpPr txBox="1"/>
          <p:nvPr>
            <p:ph idx="1" type="body"/>
          </p:nvPr>
        </p:nvSpPr>
        <p:spPr>
          <a:xfrm>
            <a:off x="4614725" y="2603500"/>
            <a:ext cx="7210500" cy="3416400"/>
          </a:xfrm>
          <a:prstGeom prst="rect">
            <a:avLst/>
          </a:prstGeom>
          <a:noFill/>
          <a:ln>
            <a:noFill/>
          </a:ln>
        </p:spPr>
        <p:txBody>
          <a:bodyPr anchorCtr="0" anchor="ctr" bIns="45700" lIns="91425" spcFirstLastPara="1" rIns="91425" wrap="square" tIns="45700">
            <a:noAutofit/>
          </a:bodyPr>
          <a:lstStyle/>
          <a:p>
            <a:pPr indent="-258318" lvl="0" marL="342900" rtl="0" algn="l">
              <a:lnSpc>
                <a:spcPct val="80000"/>
              </a:lnSpc>
              <a:spcBef>
                <a:spcPts val="0"/>
              </a:spcBef>
              <a:spcAft>
                <a:spcPts val="0"/>
              </a:spcAft>
              <a:buSzPts val="1440"/>
              <a:buNone/>
            </a:pPr>
            <a:r>
              <a:t/>
            </a:r>
            <a:endParaRPr sz="2000">
              <a:solidFill>
                <a:schemeClr val="dk1"/>
              </a:solidFill>
            </a:endParaRPr>
          </a:p>
          <a:p>
            <a:pPr indent="-330708" lvl="0" marL="342900" rtl="0" algn="l">
              <a:lnSpc>
                <a:spcPct val="80000"/>
              </a:lnSpc>
              <a:spcBef>
                <a:spcPts val="1000"/>
              </a:spcBef>
              <a:spcAft>
                <a:spcPts val="0"/>
              </a:spcAft>
              <a:buSzPts val="1140"/>
              <a:buFont typeface="Century Gothic"/>
              <a:buChar char="►"/>
            </a:pPr>
            <a:r>
              <a:rPr b="1" lang="en-US" sz="1500">
                <a:solidFill>
                  <a:schemeClr val="dk1"/>
                </a:solidFill>
              </a:rPr>
              <a:t>Case Study  </a:t>
            </a:r>
            <a:endParaRPr sz="1500"/>
          </a:p>
          <a:p>
            <a:pPr indent="0" lvl="0" marL="0" rtl="0" algn="l">
              <a:lnSpc>
                <a:spcPct val="80000"/>
              </a:lnSpc>
              <a:spcBef>
                <a:spcPts val="1000"/>
              </a:spcBef>
              <a:spcAft>
                <a:spcPts val="0"/>
              </a:spcAft>
              <a:buSzPts val="1440"/>
              <a:buNone/>
            </a:pPr>
            <a:r>
              <a:rPr b="1" lang="en-US" sz="1500">
                <a:solidFill>
                  <a:schemeClr val="dk1"/>
                </a:solidFill>
              </a:rPr>
              <a:t>Paper:</a:t>
            </a:r>
            <a:r>
              <a:rPr lang="en-US" sz="1500">
                <a:solidFill>
                  <a:schemeClr val="dk1"/>
                </a:solidFill>
              </a:rPr>
              <a:t> 		</a:t>
            </a:r>
            <a:r>
              <a:rPr lang="en-US" sz="1500">
                <a:solidFill>
                  <a:schemeClr val="dk1"/>
                </a:solidFill>
              </a:rPr>
              <a:t>Glisson et al. (2015), “Compromising a medical mannequin” </a:t>
            </a:r>
            <a:endParaRPr sz="1500">
              <a:solidFill>
                <a:schemeClr val="dk1"/>
              </a:solidFill>
            </a:endParaRPr>
          </a:p>
          <a:p>
            <a:pPr indent="0" lvl="0" marL="0" rtl="0" algn="l">
              <a:lnSpc>
                <a:spcPct val="80000"/>
              </a:lnSpc>
              <a:spcBef>
                <a:spcPts val="1000"/>
              </a:spcBef>
              <a:spcAft>
                <a:spcPts val="0"/>
              </a:spcAft>
              <a:buSzPts val="1440"/>
              <a:buNone/>
            </a:pPr>
            <a:r>
              <a:rPr b="1" lang="en-US" sz="1500">
                <a:solidFill>
                  <a:schemeClr val="dk1"/>
                </a:solidFill>
              </a:rPr>
              <a:t>Experiment:</a:t>
            </a:r>
            <a:r>
              <a:rPr lang="en-US" sz="1500">
                <a:solidFill>
                  <a:schemeClr val="dk1"/>
                </a:solidFill>
              </a:rPr>
              <a:t> 	Hack mannequin </a:t>
            </a:r>
            <a:r>
              <a:rPr lang="en-US" sz="1500">
                <a:solidFill>
                  <a:schemeClr val="dk1"/>
                </a:solidFill>
              </a:rPr>
              <a:t> used in medical training</a:t>
            </a:r>
            <a:r>
              <a:rPr lang="en-US" sz="1500">
                <a:solidFill>
                  <a:schemeClr val="dk1"/>
                </a:solidFill>
              </a:rPr>
              <a:t> </a:t>
            </a:r>
            <a:r>
              <a:rPr lang="en-US" sz="1500">
                <a:solidFill>
                  <a:schemeClr val="dk1"/>
                </a:solidFill>
              </a:rPr>
              <a:t>environment.</a:t>
            </a:r>
            <a:endParaRPr sz="1500">
              <a:solidFill>
                <a:schemeClr val="dk1"/>
              </a:solidFill>
            </a:endParaRPr>
          </a:p>
          <a:p>
            <a:pPr indent="0" lvl="0" marL="0" rtl="0" algn="l">
              <a:lnSpc>
                <a:spcPct val="80000"/>
              </a:lnSpc>
              <a:spcBef>
                <a:spcPts val="1000"/>
              </a:spcBef>
              <a:spcAft>
                <a:spcPts val="0"/>
              </a:spcAft>
              <a:buSzPts val="1440"/>
              <a:buNone/>
            </a:pPr>
            <a:r>
              <a:rPr b="1" lang="en-US" sz="1500">
                <a:solidFill>
                  <a:schemeClr val="dk1"/>
                </a:solidFill>
              </a:rPr>
              <a:t>Who?</a:t>
            </a:r>
            <a:r>
              <a:rPr b="1" lang="en-US" sz="1500">
                <a:solidFill>
                  <a:schemeClr val="dk1"/>
                </a:solidFill>
              </a:rPr>
              <a:t>:		</a:t>
            </a:r>
            <a:r>
              <a:rPr lang="en-US" sz="1500">
                <a:solidFill>
                  <a:schemeClr val="dk1"/>
                </a:solidFill>
              </a:rPr>
              <a:t>U</a:t>
            </a:r>
            <a:r>
              <a:rPr lang="en-US" sz="1500">
                <a:solidFill>
                  <a:schemeClr val="dk1"/>
                </a:solidFill>
              </a:rPr>
              <a:t>ndergrad</a:t>
            </a:r>
            <a:r>
              <a:rPr lang="en-US" sz="1500">
                <a:solidFill>
                  <a:schemeClr val="dk1"/>
                </a:solidFill>
              </a:rPr>
              <a:t>.</a:t>
            </a:r>
            <a:r>
              <a:rPr lang="en-US" sz="1500">
                <a:solidFill>
                  <a:schemeClr val="dk1"/>
                </a:solidFill>
              </a:rPr>
              <a:t> student</a:t>
            </a:r>
            <a:r>
              <a:rPr lang="en-US" sz="1500">
                <a:solidFill>
                  <a:schemeClr val="dk1"/>
                </a:solidFill>
              </a:rPr>
              <a:t>s at </a:t>
            </a:r>
            <a:r>
              <a:rPr lang="en-US" sz="1500">
                <a:solidFill>
                  <a:schemeClr val="dk1"/>
                </a:solidFill>
              </a:rPr>
              <a:t>University of South Alabama. </a:t>
            </a:r>
            <a:endParaRPr sz="1500"/>
          </a:p>
          <a:p>
            <a:pPr indent="0" lvl="0" marL="0" rtl="0" algn="l">
              <a:lnSpc>
                <a:spcPct val="80000"/>
              </a:lnSpc>
              <a:spcBef>
                <a:spcPts val="1000"/>
              </a:spcBef>
              <a:spcAft>
                <a:spcPts val="0"/>
              </a:spcAft>
              <a:buSzPts val="1440"/>
              <a:buNone/>
            </a:pPr>
            <a:r>
              <a:rPr b="1" lang="en-US" sz="1500">
                <a:solidFill>
                  <a:schemeClr val="dk1"/>
                </a:solidFill>
              </a:rPr>
              <a:t>Results: 		</a:t>
            </a:r>
            <a:r>
              <a:rPr lang="en-US" sz="1500">
                <a:solidFill>
                  <a:schemeClr val="dk1"/>
                </a:solidFill>
              </a:rPr>
              <a:t>Successful brute force and Denial of Service (DoS) attacks</a:t>
            </a:r>
            <a:r>
              <a:rPr lang="en-US" sz="1500">
                <a:solidFill>
                  <a:schemeClr val="dk1"/>
                </a:solidFill>
              </a:rPr>
              <a:t>.</a:t>
            </a:r>
            <a:endParaRPr sz="1500">
              <a:solidFill>
                <a:schemeClr val="dk1"/>
              </a:solidFill>
            </a:endParaRPr>
          </a:p>
          <a:p>
            <a:pPr indent="0" lvl="0" marL="0" rtl="0" algn="l">
              <a:lnSpc>
                <a:spcPct val="80000"/>
              </a:lnSpc>
              <a:spcBef>
                <a:spcPts val="1000"/>
              </a:spcBef>
              <a:spcAft>
                <a:spcPts val="0"/>
              </a:spcAft>
              <a:buSzPts val="1440"/>
              <a:buNone/>
            </a:pPr>
            <a:r>
              <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sp>
        <p:nvSpPr>
          <p:cNvPr id="286" name="Google Shape;286;p3"/>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BEBEB"/>
              </a:buClr>
              <a:buSzPts val="3600"/>
              <a:buFont typeface="Century Gothic"/>
              <a:buNone/>
            </a:pPr>
            <a:br>
              <a:rPr lang="en-US">
                <a:solidFill>
                  <a:srgbClr val="EBEBEB"/>
                </a:solidFill>
              </a:rPr>
            </a:br>
            <a:r>
              <a:rPr lang="en-US">
                <a:solidFill>
                  <a:srgbClr val="EBEBEB"/>
                </a:solidFill>
              </a:rPr>
              <a:t>1. Identify Assets </a:t>
            </a:r>
            <a:br>
              <a:rPr lang="en-US">
                <a:solidFill>
                  <a:srgbClr val="EBEBEB"/>
                </a:solidFill>
              </a:rPr>
            </a:br>
            <a:r>
              <a:rPr lang="en-US">
                <a:solidFill>
                  <a:srgbClr val="EBEBEB"/>
                </a:solidFill>
              </a:rPr>
              <a:t> </a:t>
            </a:r>
            <a:endParaRPr/>
          </a:p>
        </p:txBody>
      </p:sp>
      <p:pic>
        <p:nvPicPr>
          <p:cNvPr descr="Laptop seguro" id="287" name="Google Shape;287;p3"/>
          <p:cNvPicPr preferRelativeResize="0"/>
          <p:nvPr/>
        </p:nvPicPr>
        <p:blipFill rotWithShape="1">
          <a:blip r:embed="rId3">
            <a:alphaModFix/>
          </a:blip>
          <a:srcRect b="0" l="0" r="0" t="0"/>
          <a:stretch/>
        </p:blipFill>
        <p:spPr>
          <a:xfrm>
            <a:off x="1790397" y="2775951"/>
            <a:ext cx="3067163" cy="3067163"/>
          </a:xfrm>
          <a:prstGeom prst="roundRect">
            <a:avLst>
              <a:gd fmla="val 1858" name="adj"/>
            </a:avLst>
          </a:prstGeom>
          <a:noFill/>
          <a:ln>
            <a:noFill/>
          </a:ln>
          <a:effectLst>
            <a:outerShdw blurRad="50800" rotWithShape="0" algn="tl" dir="5400000" dist="50800">
              <a:srgbClr val="000000">
                <a:alpha val="42745"/>
              </a:srgbClr>
            </a:outerShdw>
          </a:effectLst>
        </p:spPr>
      </p:pic>
      <p:sp>
        <p:nvSpPr>
          <p:cNvPr id="288" name="Google Shape;288;p3"/>
          <p:cNvSpPr txBox="1"/>
          <p:nvPr>
            <p:ph idx="1" type="body"/>
          </p:nvPr>
        </p:nvSpPr>
        <p:spPr>
          <a:xfrm>
            <a:off x="5980954" y="2603500"/>
            <a:ext cx="5211979" cy="3416300"/>
          </a:xfrm>
          <a:prstGeom prst="rect">
            <a:avLst/>
          </a:prstGeom>
          <a:noFill/>
          <a:ln>
            <a:noFill/>
          </a:ln>
        </p:spPr>
        <p:txBody>
          <a:bodyPr anchorCtr="0" anchor="ctr" bIns="45700" lIns="91425" spcFirstLastPara="1" rIns="91425" wrap="square" tIns="45700">
            <a:normAutofit/>
          </a:bodyPr>
          <a:lstStyle/>
          <a:p>
            <a:pPr indent="-381000" lvl="0" marL="342900" rtl="0" algn="l">
              <a:spcBef>
                <a:spcPts val="0"/>
              </a:spcBef>
              <a:spcAft>
                <a:spcPts val="0"/>
              </a:spcAft>
              <a:buSzPts val="1720"/>
              <a:buFont typeface="Noto Sans Symbols"/>
              <a:buChar char="⮚"/>
            </a:pPr>
            <a:r>
              <a:rPr b="1" lang="en-US" sz="2000">
                <a:latin typeface="Century Gothic"/>
                <a:ea typeface="Century Gothic"/>
                <a:cs typeface="Century Gothic"/>
                <a:sym typeface="Century Gothic"/>
              </a:rPr>
              <a:t>What </a:t>
            </a:r>
            <a:r>
              <a:rPr b="1" lang="en-US" sz="2000"/>
              <a:t>are</a:t>
            </a:r>
            <a:r>
              <a:rPr b="1" lang="en-US" sz="2000">
                <a:latin typeface="Century Gothic"/>
                <a:ea typeface="Century Gothic"/>
                <a:cs typeface="Century Gothic"/>
                <a:sym typeface="Century Gothic"/>
              </a:rPr>
              <a:t> your most </a:t>
            </a:r>
            <a:r>
              <a:rPr b="1" lang="en-US" sz="2000"/>
              <a:t>v</a:t>
            </a:r>
            <a:r>
              <a:rPr b="1" lang="en-US" sz="2000">
                <a:latin typeface="Century Gothic"/>
                <a:ea typeface="Century Gothic"/>
                <a:cs typeface="Century Gothic"/>
                <a:sym typeface="Century Gothic"/>
              </a:rPr>
              <a:t>alued </a:t>
            </a:r>
            <a:r>
              <a:rPr b="1" lang="en-US" sz="2000"/>
              <a:t>a</a:t>
            </a:r>
            <a:r>
              <a:rPr b="1" lang="en-US" sz="2000">
                <a:latin typeface="Century Gothic"/>
                <a:ea typeface="Century Gothic"/>
                <a:cs typeface="Century Gothic"/>
                <a:sym typeface="Century Gothic"/>
              </a:rPr>
              <a:t>ssets?</a:t>
            </a:r>
            <a:endParaRPr sz="2400"/>
          </a:p>
          <a:p>
            <a:pPr indent="-381000" lvl="0" marL="342900" rtl="0" algn="l">
              <a:spcBef>
                <a:spcPts val="1000"/>
              </a:spcBef>
              <a:spcAft>
                <a:spcPts val="0"/>
              </a:spcAft>
              <a:buSzPts val="1720"/>
              <a:buFont typeface="Courier New"/>
              <a:buChar char="o"/>
            </a:pPr>
            <a:r>
              <a:rPr b="1" lang="en-US" sz="2000"/>
              <a:t>confidential data (compounded by training environment)</a:t>
            </a:r>
            <a:endParaRPr sz="2000"/>
          </a:p>
          <a:p>
            <a:pPr indent="-381000" lvl="0" marL="342900" rtl="0" algn="l">
              <a:spcBef>
                <a:spcPts val="1000"/>
              </a:spcBef>
              <a:spcAft>
                <a:spcPts val="0"/>
              </a:spcAft>
              <a:buSzPts val="1720"/>
              <a:buFont typeface="Courier New"/>
              <a:buChar char="o"/>
            </a:pPr>
            <a:r>
              <a:rPr lang="en-US" sz="2000"/>
              <a:t>possible </a:t>
            </a:r>
            <a:r>
              <a:rPr lang="en-US" sz="2000"/>
              <a:t>risk to patients’ </a:t>
            </a:r>
            <a:r>
              <a:rPr b="1" lang="en-US" sz="2000"/>
              <a:t>lives</a:t>
            </a:r>
            <a:r>
              <a:rPr lang="en-US" sz="2000"/>
              <a:t> as a result of incorrect analysis of medical data. </a:t>
            </a:r>
            <a:endParaRPr sz="2400"/>
          </a:p>
          <a:p>
            <a:pPr indent="0" lvl="0" marL="342900" rtl="0" algn="l">
              <a:spcBef>
                <a:spcPts val="1000"/>
              </a:spcBef>
              <a:spcAft>
                <a:spcPts val="0"/>
              </a:spcAft>
              <a:buNone/>
            </a:pPr>
            <a:r>
              <a:rPr lang="en-US" sz="2000">
                <a:solidFill>
                  <a:srgbClr val="373A3C"/>
                </a:solidFill>
              </a:rPr>
              <a:t> </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2" name="Shape 292"/>
        <p:cNvGrpSpPr/>
        <p:nvPr/>
      </p:nvGrpSpPr>
      <p:grpSpPr>
        <a:xfrm>
          <a:off x="0" y="0"/>
          <a:ext cx="0" cy="0"/>
          <a:chOff x="0" y="0"/>
          <a:chExt cx="0" cy="0"/>
        </a:xfrm>
      </p:grpSpPr>
      <p:sp>
        <p:nvSpPr>
          <p:cNvPr id="293" name="Google Shape;293;p4"/>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EBEBEB"/>
              </a:buClr>
              <a:buSzPts val="3600"/>
              <a:buFont typeface="Century Gothic"/>
              <a:buNone/>
            </a:pPr>
            <a:r>
              <a:rPr lang="en-US">
                <a:solidFill>
                  <a:srgbClr val="EBEBEB"/>
                </a:solidFill>
              </a:rPr>
              <a:t>2. Create an Architecture Overview </a:t>
            </a:r>
            <a:r>
              <a:rPr lang="en-US">
                <a:solidFill>
                  <a:srgbClr val="EBEBEB"/>
                </a:solidFill>
                <a:latin typeface="Calibri"/>
                <a:ea typeface="Calibri"/>
                <a:cs typeface="Calibri"/>
                <a:sym typeface="Calibri"/>
              </a:rPr>
              <a:t> </a:t>
            </a:r>
            <a:r>
              <a:rPr lang="en-US">
                <a:solidFill>
                  <a:srgbClr val="EBEBEB"/>
                </a:solidFill>
              </a:rPr>
              <a:t> </a:t>
            </a:r>
            <a:endParaRPr/>
          </a:p>
        </p:txBody>
      </p:sp>
      <p:pic>
        <p:nvPicPr>
          <p:cNvPr descr="Interface gráfica do usuário&#10;&#10;Descrição gerada automaticamente" id="294" name="Google Shape;294;p4"/>
          <p:cNvPicPr preferRelativeResize="0"/>
          <p:nvPr/>
        </p:nvPicPr>
        <p:blipFill rotWithShape="1">
          <a:blip r:embed="rId3">
            <a:alphaModFix/>
          </a:blip>
          <a:srcRect b="0" l="0" r="0" t="0"/>
          <a:stretch/>
        </p:blipFill>
        <p:spPr>
          <a:xfrm>
            <a:off x="1151467" y="3223276"/>
            <a:ext cx="4345024" cy="2172512"/>
          </a:xfrm>
          <a:prstGeom prst="roundRect">
            <a:avLst>
              <a:gd fmla="val 1858" name="adj"/>
            </a:avLst>
          </a:prstGeom>
          <a:noFill/>
          <a:ln>
            <a:noFill/>
          </a:ln>
          <a:effectLst>
            <a:outerShdw blurRad="50800" rotWithShape="0" algn="tl" dir="5400000" dist="50800">
              <a:srgbClr val="000000">
                <a:alpha val="42745"/>
              </a:srgbClr>
            </a:outerShdw>
          </a:effectLst>
        </p:spPr>
      </p:pic>
      <p:sp>
        <p:nvSpPr>
          <p:cNvPr id="295" name="Google Shape;295;p4"/>
          <p:cNvSpPr txBox="1"/>
          <p:nvPr>
            <p:ph idx="1" type="body"/>
          </p:nvPr>
        </p:nvSpPr>
        <p:spPr>
          <a:xfrm>
            <a:off x="5980954" y="2603500"/>
            <a:ext cx="5211900" cy="3416400"/>
          </a:xfrm>
          <a:prstGeom prst="rect">
            <a:avLst/>
          </a:prstGeom>
          <a:noFill/>
          <a:ln>
            <a:noFill/>
          </a:ln>
        </p:spPr>
        <p:txBody>
          <a:bodyPr anchorCtr="0" anchor="ctr" bIns="45700" lIns="91425" spcFirstLastPara="1" rIns="91425" wrap="square" tIns="45700">
            <a:normAutofit/>
          </a:bodyPr>
          <a:lstStyle/>
          <a:p>
            <a:pPr indent="-398780" lvl="0" marL="342900" rtl="0" algn="l">
              <a:lnSpc>
                <a:spcPct val="90000"/>
              </a:lnSpc>
              <a:spcBef>
                <a:spcPts val="0"/>
              </a:spcBef>
              <a:spcAft>
                <a:spcPts val="0"/>
              </a:spcAft>
              <a:buSzPts val="2000"/>
              <a:buFont typeface="Noto Sans Symbols"/>
              <a:buChar char="⮚"/>
            </a:pPr>
            <a:r>
              <a:rPr b="1" lang="en-US" sz="2000">
                <a:latin typeface="Century Gothic"/>
                <a:ea typeface="Century Gothic"/>
                <a:cs typeface="Century Gothic"/>
                <a:sym typeface="Century Gothic"/>
              </a:rPr>
              <a:t>What components are used to consume the digital asset? </a:t>
            </a:r>
            <a:endParaRPr sz="2000"/>
          </a:p>
          <a:p>
            <a:pPr indent="-398780" lvl="0" marL="342900" rtl="0" algn="l">
              <a:lnSpc>
                <a:spcPct val="90000"/>
              </a:lnSpc>
              <a:spcBef>
                <a:spcPts val="1000"/>
              </a:spcBef>
              <a:spcAft>
                <a:spcPts val="0"/>
              </a:spcAft>
              <a:buSzPts val="2000"/>
              <a:buFont typeface="Courier New"/>
              <a:buChar char="o"/>
            </a:pPr>
            <a:r>
              <a:rPr b="1" lang="en-US" sz="2000"/>
              <a:t>software:</a:t>
            </a:r>
            <a:r>
              <a:rPr lang="en-US" sz="2000"/>
              <a:t> Macintosh or Microsoft Windows OS</a:t>
            </a:r>
            <a:endParaRPr sz="2000"/>
          </a:p>
          <a:p>
            <a:pPr indent="-398780" lvl="0" marL="342900" rtl="0" algn="l">
              <a:lnSpc>
                <a:spcPct val="90000"/>
              </a:lnSpc>
              <a:spcBef>
                <a:spcPts val="1000"/>
              </a:spcBef>
              <a:spcAft>
                <a:spcPts val="0"/>
              </a:spcAft>
              <a:buSzPts val="2000"/>
              <a:buFont typeface="Courier New"/>
              <a:buChar char="o"/>
            </a:pPr>
            <a:r>
              <a:rPr b="1" lang="en-US" sz="2000"/>
              <a:t>front-end platform: </a:t>
            </a:r>
            <a:r>
              <a:rPr lang="en-US" sz="2000"/>
              <a:t>Adobe Flash Player and Muse software(browser-based)</a:t>
            </a:r>
            <a:endParaRPr sz="2000"/>
          </a:p>
          <a:p>
            <a:pPr indent="-398780" lvl="0" marL="342900" rtl="0" algn="l">
              <a:lnSpc>
                <a:spcPct val="90000"/>
              </a:lnSpc>
              <a:spcBef>
                <a:spcPts val="1000"/>
              </a:spcBef>
              <a:spcAft>
                <a:spcPts val="0"/>
              </a:spcAft>
              <a:buSzPts val="2000"/>
              <a:buFont typeface="Courier New"/>
              <a:buChar char="o"/>
            </a:pPr>
            <a:r>
              <a:rPr b="1" lang="en-US" sz="2000"/>
              <a:t>network protocols:</a:t>
            </a:r>
            <a:r>
              <a:rPr lang="en-US" sz="2000"/>
              <a:t> TCP and 802.11 wireless transmissions </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2"/>
              </a:buClr>
              <a:buSzPts val="3600"/>
              <a:buFont typeface="Century Gothic"/>
              <a:buNone/>
            </a:pPr>
            <a:r>
              <a:rPr lang="en-US"/>
              <a:t>3. Decompose the application</a:t>
            </a:r>
            <a:endParaRPr/>
          </a:p>
        </p:txBody>
      </p:sp>
      <p:sp>
        <p:nvSpPr>
          <p:cNvPr id="301" name="Google Shape;301;p5"/>
          <p:cNvSpPr txBox="1"/>
          <p:nvPr>
            <p:ph idx="1" type="body"/>
          </p:nvPr>
        </p:nvSpPr>
        <p:spPr>
          <a:xfrm>
            <a:off x="1154949" y="2603500"/>
            <a:ext cx="10157700" cy="34164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spcBef>
                <a:spcPts val="0"/>
              </a:spcBef>
              <a:spcAft>
                <a:spcPts val="0"/>
              </a:spcAft>
              <a:buNone/>
            </a:pPr>
            <a:r>
              <a:rPr b="1" lang="en-US" sz="2350"/>
              <a:t>How many methods are there to consume the digital asset? </a:t>
            </a:r>
            <a:endParaRPr sz="2350"/>
          </a:p>
          <a:p>
            <a:pPr indent="-251459" lvl="0" marL="342900" rtl="0" algn="l">
              <a:spcBef>
                <a:spcPts val="1000"/>
              </a:spcBef>
              <a:spcAft>
                <a:spcPts val="0"/>
              </a:spcAft>
              <a:buSzPct val="61276"/>
              <a:buNone/>
            </a:pPr>
            <a:r>
              <a:t/>
            </a:r>
            <a:endParaRPr sz="2350"/>
          </a:p>
          <a:p>
            <a:pPr indent="0" lvl="0" marL="0" marR="0" rtl="0" algn="just">
              <a:lnSpc>
                <a:spcPct val="115000"/>
              </a:lnSpc>
              <a:spcBef>
                <a:spcPts val="0"/>
              </a:spcBef>
              <a:spcAft>
                <a:spcPts val="0"/>
              </a:spcAft>
              <a:buSzPct val="61276"/>
              <a:buNone/>
            </a:pPr>
            <a:r>
              <a:rPr lang="en-US" sz="2350">
                <a:solidFill>
                  <a:srgbClr val="000000"/>
                </a:solidFill>
              </a:rPr>
              <a:t>C</a:t>
            </a:r>
            <a:r>
              <a:rPr lang="en-US" sz="2350">
                <a:solidFill>
                  <a:srgbClr val="000000"/>
                </a:solidFill>
              </a:rPr>
              <a:t>omponents vulnerable to attack:</a:t>
            </a:r>
            <a:endParaRPr sz="2350"/>
          </a:p>
          <a:p>
            <a:pPr indent="0" lvl="0" marL="0" marR="0" rtl="0" algn="just">
              <a:lnSpc>
                <a:spcPct val="115000"/>
              </a:lnSpc>
              <a:spcBef>
                <a:spcPts val="0"/>
              </a:spcBef>
              <a:spcAft>
                <a:spcPts val="0"/>
              </a:spcAft>
              <a:buSzPct val="61276"/>
              <a:buNone/>
            </a:pPr>
            <a:r>
              <a:t/>
            </a:r>
            <a:endParaRPr sz="2350">
              <a:solidFill>
                <a:srgbClr val="000000"/>
              </a:solidFill>
            </a:endParaRPr>
          </a:p>
          <a:p>
            <a:pPr indent="-367109" lvl="0" marL="342900" marR="0" rtl="0" algn="just">
              <a:lnSpc>
                <a:spcPct val="115000"/>
              </a:lnSpc>
              <a:spcBef>
                <a:spcPts val="0"/>
              </a:spcBef>
              <a:spcAft>
                <a:spcPts val="0"/>
              </a:spcAft>
              <a:buSzPct val="100000"/>
              <a:buFont typeface="Century Gothic"/>
              <a:buChar char="o"/>
            </a:pPr>
            <a:r>
              <a:rPr b="1" lang="en-US" sz="2350">
                <a:solidFill>
                  <a:srgbClr val="000000"/>
                </a:solidFill>
              </a:rPr>
              <a:t>The network security </a:t>
            </a:r>
            <a:endParaRPr b="1" sz="2350">
              <a:solidFill>
                <a:srgbClr val="000000"/>
              </a:solidFill>
            </a:endParaRPr>
          </a:p>
          <a:p>
            <a:pPr indent="0" lvl="0" marL="342900" marR="0" rtl="0" algn="just">
              <a:lnSpc>
                <a:spcPct val="115000"/>
              </a:lnSpc>
              <a:spcBef>
                <a:spcPts val="0"/>
              </a:spcBef>
              <a:spcAft>
                <a:spcPts val="0"/>
              </a:spcAft>
              <a:buNone/>
            </a:pPr>
            <a:r>
              <a:rPr lang="en-US" sz="2350">
                <a:solidFill>
                  <a:srgbClr val="000000"/>
                </a:solidFill>
              </a:rPr>
              <a:t>=&gt; breached using an open-source brute force attack against the router Personal Identification Number (PIN). </a:t>
            </a:r>
            <a:endParaRPr sz="2350">
              <a:solidFill>
                <a:srgbClr val="000000"/>
              </a:solidFill>
            </a:endParaRPr>
          </a:p>
          <a:p>
            <a:pPr indent="0" lvl="0" marL="342900" marR="0" rtl="0" algn="just">
              <a:lnSpc>
                <a:spcPct val="115000"/>
              </a:lnSpc>
              <a:spcBef>
                <a:spcPts val="0"/>
              </a:spcBef>
              <a:spcAft>
                <a:spcPts val="0"/>
              </a:spcAft>
              <a:buNone/>
            </a:pPr>
            <a:r>
              <a:t/>
            </a:r>
            <a:endParaRPr sz="2350">
              <a:solidFill>
                <a:srgbClr val="000000"/>
              </a:solidFill>
            </a:endParaRPr>
          </a:p>
          <a:p>
            <a:pPr indent="-367109" lvl="0" marL="342900" marR="0" rtl="0" algn="just">
              <a:lnSpc>
                <a:spcPct val="115000"/>
              </a:lnSpc>
              <a:spcBef>
                <a:spcPts val="0"/>
              </a:spcBef>
              <a:spcAft>
                <a:spcPts val="0"/>
              </a:spcAft>
              <a:buSzPct val="100000"/>
              <a:buFont typeface="Century Gothic"/>
              <a:buChar char="o"/>
            </a:pPr>
            <a:r>
              <a:rPr b="1" lang="en-US" sz="2350">
                <a:solidFill>
                  <a:srgbClr val="000000"/>
                </a:solidFill>
              </a:rPr>
              <a:t>The network protocol </a:t>
            </a:r>
            <a:endParaRPr b="1" sz="2350">
              <a:solidFill>
                <a:srgbClr val="000000"/>
              </a:solidFill>
            </a:endParaRPr>
          </a:p>
          <a:p>
            <a:pPr indent="0" lvl="0" marL="342900" marR="0" rtl="0" algn="just">
              <a:lnSpc>
                <a:spcPct val="115000"/>
              </a:lnSpc>
              <a:spcBef>
                <a:spcPts val="0"/>
              </a:spcBef>
              <a:spcAft>
                <a:spcPts val="0"/>
              </a:spcAft>
              <a:buNone/>
            </a:pPr>
            <a:r>
              <a:rPr lang="en-US" sz="2350">
                <a:solidFill>
                  <a:srgbClr val="000000"/>
                </a:solidFill>
              </a:rPr>
              <a:t>=&gt;  attacked through a denial-of-service attack.</a:t>
            </a:r>
            <a:endParaRPr sz="2350"/>
          </a:p>
          <a:p>
            <a:pPr indent="91440" lvl="0" marL="0" marR="0" rtl="0" algn="just">
              <a:lnSpc>
                <a:spcPct val="115000"/>
              </a:lnSpc>
              <a:spcBef>
                <a:spcPts val="0"/>
              </a:spcBef>
              <a:spcAft>
                <a:spcPts val="0"/>
              </a:spcAft>
              <a:buSzPct val="79999"/>
              <a:buNone/>
            </a:pPr>
            <a:r>
              <a:t/>
            </a:r>
            <a:endParaRPr sz="1800">
              <a:latin typeface="Calibri"/>
              <a:ea typeface="Calibri"/>
              <a:cs typeface="Calibri"/>
              <a:sym typeface="Calibri"/>
            </a:endParaRPr>
          </a:p>
          <a:p>
            <a:pPr indent="-251459" lvl="0" marL="342900" rtl="0" algn="l">
              <a:spcBef>
                <a:spcPts val="1000"/>
              </a:spcBef>
              <a:spcAft>
                <a:spcPts val="0"/>
              </a:spcAft>
              <a:buSzPct val="79999"/>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6"/>
          <p:cNvSpPr txBox="1"/>
          <p:nvPr>
            <p:ph type="title"/>
          </p:nvPr>
        </p:nvSpPr>
        <p:spPr>
          <a:xfrm>
            <a:off x="1496275" y="910935"/>
            <a:ext cx="9417163" cy="70696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lt2"/>
              </a:buClr>
              <a:buSzPts val="3600"/>
              <a:buFont typeface="Century Gothic"/>
              <a:buNone/>
            </a:pPr>
            <a:r>
              <a:rPr lang="en-US"/>
              <a:t>4. Identify the Threats (STRIDE Model)</a:t>
            </a:r>
            <a:endParaRPr/>
          </a:p>
        </p:txBody>
      </p:sp>
      <p:pic>
        <p:nvPicPr>
          <p:cNvPr descr="Uma imagem contendo Tabela&#10;&#10;Descrição gerada automaticamente" id="307" name="Google Shape;307;p6"/>
          <p:cNvPicPr preferRelativeResize="0"/>
          <p:nvPr>
            <p:ph idx="1" type="body"/>
          </p:nvPr>
        </p:nvPicPr>
        <p:blipFill rotWithShape="1">
          <a:blip r:embed="rId3">
            <a:alphaModFix/>
          </a:blip>
          <a:srcRect b="0" l="0" r="0" t="0"/>
          <a:stretch/>
        </p:blipFill>
        <p:spPr>
          <a:xfrm>
            <a:off x="609600" y="2902857"/>
            <a:ext cx="11190514" cy="3955143"/>
          </a:xfrm>
          <a:prstGeom prst="rect">
            <a:avLst/>
          </a:prstGeom>
          <a:noFill/>
          <a:ln>
            <a:noFill/>
          </a:ln>
        </p:spPr>
      </p:pic>
      <p:sp>
        <p:nvSpPr>
          <p:cNvPr id="308" name="Google Shape;308;p6"/>
          <p:cNvSpPr txBox="1"/>
          <p:nvPr/>
        </p:nvSpPr>
        <p:spPr>
          <a:xfrm>
            <a:off x="1680829" y="2438400"/>
            <a:ext cx="7122463" cy="646331"/>
          </a:xfrm>
          <a:prstGeom prst="rect">
            <a:avLst/>
          </a:prstGeom>
          <a:noFill/>
          <a:ln>
            <a:noFill/>
          </a:ln>
        </p:spPr>
        <p:txBody>
          <a:bodyPr anchorCtr="0" anchor="t" bIns="45700" lIns="91425" spcFirstLastPara="1" rIns="91425" wrap="square" tIns="45700">
            <a:spAutoFit/>
          </a:bodyPr>
          <a:lstStyle/>
          <a:p>
            <a:pPr indent="-285750" lvl="0" marL="285750" marR="0" rtl="0" algn="ctr">
              <a:spcBef>
                <a:spcPts val="0"/>
              </a:spcBef>
              <a:spcAft>
                <a:spcPts val="0"/>
              </a:spcAft>
              <a:buClr>
                <a:srgbClr val="3F3F3F"/>
              </a:buClr>
              <a:buSzPts val="1800"/>
              <a:buFont typeface="Noto Sans Symbols"/>
              <a:buChar char="⮚"/>
            </a:pPr>
            <a:r>
              <a:rPr b="1" lang="en-US" sz="1800">
                <a:solidFill>
                  <a:srgbClr val="3F3F3F"/>
                </a:solidFill>
                <a:latin typeface="Century Gothic"/>
                <a:ea typeface="Century Gothic"/>
                <a:cs typeface="Century Gothic"/>
                <a:sym typeface="Century Gothic"/>
              </a:rPr>
              <a:t>For each method of access, what are the possible threats?</a:t>
            </a: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2" name="Shape 312"/>
        <p:cNvGrpSpPr/>
        <p:nvPr/>
      </p:nvGrpSpPr>
      <p:grpSpPr>
        <a:xfrm>
          <a:off x="0" y="0"/>
          <a:ext cx="0" cy="0"/>
          <a:chOff x="0" y="0"/>
          <a:chExt cx="0" cy="0"/>
        </a:xfrm>
      </p:grpSpPr>
      <p:grpSp>
        <p:nvGrpSpPr>
          <p:cNvPr id="313" name="Google Shape;313;p7"/>
          <p:cNvGrpSpPr/>
          <p:nvPr/>
        </p:nvGrpSpPr>
        <p:grpSpPr>
          <a:xfrm>
            <a:off x="0" y="0"/>
            <a:ext cx="12192000" cy="6858000"/>
            <a:chOff x="0" y="0"/>
            <a:chExt cx="12192000" cy="6858000"/>
          </a:xfrm>
        </p:grpSpPr>
        <p:sp>
          <p:nvSpPr>
            <p:cNvPr id="314" name="Google Shape;314;p7"/>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7"/>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dk1"/>
            </a:solidFill>
            <a:ln>
              <a:noFill/>
            </a:ln>
          </p:spPr>
        </p:sp>
      </p:grpSp>
      <p:sp>
        <p:nvSpPr>
          <p:cNvPr id="316" name="Google Shape;316;p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7"/>
          <p:cNvSpPr/>
          <p:nvPr/>
        </p:nvSpPr>
        <p:spPr>
          <a:xfrm>
            <a:off x="0" y="1587"/>
            <a:ext cx="12192000" cy="6856413"/>
          </a:xfrm>
          <a:custGeom>
            <a:rect b="b" l="l" r="r" t="t"/>
            <a:pathLst>
              <a:path extrusionOk="0" h="8638" w="15356">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sp>
        <p:nvSpPr>
          <p:cNvPr id="318" name="Google Shape;318;p7"/>
          <p:cNvSpPr txBox="1"/>
          <p:nvPr/>
        </p:nvSpPr>
        <p:spPr>
          <a:xfrm>
            <a:off x="783772" y="179333"/>
            <a:ext cx="12007527" cy="1126953"/>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rPr b="0" i="0" lang="en-US" sz="3600">
                <a:solidFill>
                  <a:srgbClr val="EBEBEB"/>
                </a:solidFill>
                <a:latin typeface="Century Gothic"/>
                <a:ea typeface="Century Gothic"/>
                <a:cs typeface="Century Gothic"/>
                <a:sym typeface="Century Gothic"/>
              </a:rPr>
              <a:t>5. Document the Threats</a:t>
            </a:r>
            <a:endParaRPr/>
          </a:p>
        </p:txBody>
      </p:sp>
      <p:sp>
        <p:nvSpPr>
          <p:cNvPr id="319" name="Google Shape;319;p7"/>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20" name="Google Shape;320;p7"/>
          <p:cNvGraphicFramePr/>
          <p:nvPr/>
        </p:nvGraphicFramePr>
        <p:xfrm>
          <a:off x="484396" y="1306282"/>
          <a:ext cx="3000000" cy="3000000"/>
        </p:xfrm>
        <a:graphic>
          <a:graphicData uri="http://schemas.openxmlformats.org/drawingml/2006/table">
            <a:tbl>
              <a:tblPr bandRow="1" firstRow="1">
                <a:noFill/>
                <a:tableStyleId>{0806A58E-FE29-4CBF-82C3-2A8938952F41}</a:tableStyleId>
              </a:tblPr>
              <a:tblGrid>
                <a:gridCol w="3525875"/>
                <a:gridCol w="7697350"/>
              </a:tblGrid>
              <a:tr h="346825">
                <a:tc>
                  <a:txBody>
                    <a:bodyPr/>
                    <a:lstStyle/>
                    <a:p>
                      <a:pPr indent="0" lvl="0" marL="0" marR="0" rtl="0" algn="l">
                        <a:spcBef>
                          <a:spcPts val="0"/>
                        </a:spcBef>
                        <a:spcAft>
                          <a:spcPts val="0"/>
                        </a:spcAft>
                        <a:buNone/>
                      </a:pPr>
                      <a:r>
                        <a:rPr b="0" lang="en-US" sz="2400" u="none" cap="none" strike="noStrike">
                          <a:latin typeface="Arial"/>
                          <a:ea typeface="Arial"/>
                          <a:cs typeface="Arial"/>
                          <a:sym typeface="Arial"/>
                        </a:rPr>
                        <a:t>STRIDE</a:t>
                      </a:r>
                      <a:endParaRPr/>
                    </a:p>
                  </a:txBody>
                  <a:tcPr marT="15750" marB="15750" marR="31475" marL="31475"/>
                </a:tc>
                <a:tc>
                  <a:txBody>
                    <a:bodyPr/>
                    <a:lstStyle/>
                    <a:p>
                      <a:pPr indent="0" lvl="0" marL="0" marR="0" rtl="0" algn="l">
                        <a:spcBef>
                          <a:spcPts val="0"/>
                        </a:spcBef>
                        <a:spcAft>
                          <a:spcPts val="0"/>
                        </a:spcAft>
                        <a:buNone/>
                      </a:pPr>
                      <a:r>
                        <a:t/>
                      </a:r>
                      <a:endParaRPr b="1" sz="1100">
                        <a:solidFill>
                          <a:schemeClr val="lt1"/>
                        </a:solidFill>
                      </a:endParaRPr>
                    </a:p>
                    <a:p>
                      <a:pPr indent="0" lvl="0" marL="0" marR="0" rtl="0" algn="l">
                        <a:spcBef>
                          <a:spcPts val="0"/>
                        </a:spcBef>
                        <a:spcAft>
                          <a:spcPts val="0"/>
                        </a:spcAft>
                        <a:buNone/>
                      </a:pPr>
                      <a:r>
                        <a:rPr b="1" lang="en-US" sz="1600">
                          <a:solidFill>
                            <a:schemeClr val="lt1"/>
                          </a:solidFill>
                          <a:latin typeface="Calibri"/>
                          <a:ea typeface="Calibri"/>
                          <a:cs typeface="Calibri"/>
                          <a:sym typeface="Calibri"/>
                        </a:rPr>
                        <a:t>Compromising a medical mannequin </a:t>
                      </a:r>
                      <a:endParaRPr b="1" sz="1600">
                        <a:latin typeface="Calibri"/>
                        <a:ea typeface="Calibri"/>
                        <a:cs typeface="Calibri"/>
                        <a:sym typeface="Calibri"/>
                      </a:endParaRPr>
                    </a:p>
                  </a:txBody>
                  <a:tcPr marT="15750" marB="15750" marR="31475" marL="31475"/>
                </a:tc>
              </a:tr>
              <a:tr h="724725">
                <a:tc>
                  <a:txBody>
                    <a:bodyPr/>
                    <a:lstStyle/>
                    <a:p>
                      <a:pPr indent="0" lvl="0" marL="0" marR="0" rtl="0" algn="l">
                        <a:lnSpc>
                          <a:spcPct val="100000"/>
                        </a:lnSpc>
                        <a:spcBef>
                          <a:spcPts val="0"/>
                        </a:spcBef>
                        <a:spcAft>
                          <a:spcPts val="0"/>
                        </a:spcAft>
                        <a:buClr>
                          <a:srgbClr val="FF0000"/>
                        </a:buClr>
                        <a:buSzPts val="1100"/>
                        <a:buFont typeface="Century Gothic"/>
                        <a:buNone/>
                      </a:pPr>
                      <a:r>
                        <a:rPr b="1" lang="en-US" sz="1200">
                          <a:solidFill>
                            <a:srgbClr val="FF0000"/>
                          </a:solidFill>
                        </a:rPr>
                        <a:t>S</a:t>
                      </a:r>
                      <a:r>
                        <a:rPr b="1" lang="en-US" sz="1200">
                          <a:solidFill>
                            <a:schemeClr val="dk1"/>
                          </a:solidFill>
                        </a:rPr>
                        <a:t>poofing</a:t>
                      </a:r>
                      <a:endParaRPr sz="1500"/>
                    </a:p>
                    <a:p>
                      <a:pPr indent="0" lvl="0" marL="0" marR="0" rtl="0" algn="l">
                        <a:lnSpc>
                          <a:spcPct val="100000"/>
                        </a:lnSpc>
                        <a:spcBef>
                          <a:spcPts val="0"/>
                        </a:spcBef>
                        <a:spcAft>
                          <a:spcPts val="0"/>
                        </a:spcAft>
                        <a:buClr>
                          <a:srgbClr val="595959"/>
                        </a:buClr>
                        <a:buSzPts val="1100"/>
                        <a:buFont typeface="Century Gothic"/>
                        <a:buNone/>
                      </a:pPr>
                      <a:r>
                        <a:rPr b="1" lang="en-US" sz="1200">
                          <a:solidFill>
                            <a:srgbClr val="595959"/>
                          </a:solidFill>
                        </a:rPr>
                        <a:t>Can an attacker gain access with a false identity?</a:t>
                      </a:r>
                      <a:endParaRPr b="1" sz="1200">
                        <a:solidFill>
                          <a:srgbClr val="595959"/>
                        </a:solidFill>
                      </a:endParaRPr>
                    </a:p>
                  </a:txBody>
                  <a:tcPr marT="15750" marB="15750" marR="31475" marL="31475"/>
                </a:tc>
                <a:tc>
                  <a:txBody>
                    <a:bodyPr/>
                    <a:lstStyle/>
                    <a:p>
                      <a:pPr indent="0" lvl="0" marL="0" marR="0" rtl="0" algn="l">
                        <a:lnSpc>
                          <a:spcPct val="100000"/>
                        </a:lnSpc>
                        <a:spcBef>
                          <a:spcPts val="0"/>
                        </a:spcBef>
                        <a:spcAft>
                          <a:spcPts val="0"/>
                        </a:spcAft>
                        <a:buClr>
                          <a:schemeClr val="lt1"/>
                        </a:buClr>
                        <a:buSzPts val="1100"/>
                        <a:buFont typeface="Century Gothic"/>
                        <a:buNone/>
                      </a:pPr>
                      <a:r>
                        <a:t/>
                      </a:r>
                      <a:endParaRPr sz="1200">
                        <a:solidFill>
                          <a:schemeClr val="dk1"/>
                        </a:solidFill>
                      </a:endParaRPr>
                    </a:p>
                    <a:p>
                      <a:pPr indent="0" lvl="0" marL="0" marR="0" rtl="0" algn="l">
                        <a:lnSpc>
                          <a:spcPct val="100000"/>
                        </a:lnSpc>
                        <a:spcBef>
                          <a:spcPts val="0"/>
                        </a:spcBef>
                        <a:spcAft>
                          <a:spcPts val="0"/>
                        </a:spcAft>
                        <a:buClr>
                          <a:schemeClr val="dk1"/>
                        </a:buClr>
                        <a:buSzPts val="1100"/>
                        <a:buFont typeface="Century Gothic"/>
                        <a:buNone/>
                      </a:pPr>
                      <a:r>
                        <a:rPr lang="en-US" sz="1600">
                          <a:solidFill>
                            <a:schemeClr val="dk1"/>
                          </a:solidFill>
                        </a:rPr>
                        <a:t>network security was breached using an open-source brute force attack against the router Personal Identification Number (PIN). </a:t>
                      </a:r>
                      <a:endParaRPr b="0" sz="1200">
                        <a:solidFill>
                          <a:schemeClr val="lt1"/>
                        </a:solidFill>
                        <a:latin typeface="Century Gothic"/>
                        <a:ea typeface="Century Gothic"/>
                        <a:cs typeface="Century Gothic"/>
                        <a:sym typeface="Century Gothic"/>
                      </a:endParaRPr>
                    </a:p>
                  </a:txBody>
                  <a:tcPr marT="15750" marB="15750" marR="31475" marL="31475"/>
                </a:tc>
              </a:tr>
              <a:tr h="709075">
                <a:tc>
                  <a:txBody>
                    <a:bodyPr/>
                    <a:lstStyle/>
                    <a:p>
                      <a:pPr indent="0" lvl="0" marL="0" marR="0" rtl="0" algn="l">
                        <a:spcBef>
                          <a:spcPts val="0"/>
                        </a:spcBef>
                        <a:spcAft>
                          <a:spcPts val="0"/>
                        </a:spcAft>
                        <a:buNone/>
                      </a:pPr>
                      <a:r>
                        <a:rPr b="1" lang="en-US" sz="1200">
                          <a:solidFill>
                            <a:srgbClr val="FF0000"/>
                          </a:solidFill>
                        </a:rPr>
                        <a:t>T</a:t>
                      </a:r>
                      <a:r>
                        <a:rPr b="1" lang="en-US" sz="1200"/>
                        <a:t>ampering</a:t>
                      </a:r>
                      <a:endParaRPr sz="1500"/>
                    </a:p>
                    <a:p>
                      <a:pPr indent="0" lvl="0" marL="0" marR="0" rtl="0" algn="l">
                        <a:lnSpc>
                          <a:spcPct val="100000"/>
                        </a:lnSpc>
                        <a:spcBef>
                          <a:spcPts val="0"/>
                        </a:spcBef>
                        <a:spcAft>
                          <a:spcPts val="0"/>
                        </a:spcAft>
                        <a:buClr>
                          <a:srgbClr val="595959"/>
                        </a:buClr>
                        <a:buSzPts val="1100"/>
                        <a:buFont typeface="Century Gothic"/>
                        <a:buNone/>
                      </a:pPr>
                      <a:r>
                        <a:rPr b="1" lang="en-US" sz="1200">
                          <a:solidFill>
                            <a:srgbClr val="595959"/>
                          </a:solidFill>
                        </a:rPr>
                        <a:t>Can an attacker modify data as it flows through the application?  </a:t>
                      </a:r>
                      <a:endParaRPr sz="1500"/>
                    </a:p>
                    <a:p>
                      <a:pPr indent="0" lvl="0" marL="0" marR="0" rtl="0" algn="l">
                        <a:spcBef>
                          <a:spcPts val="0"/>
                        </a:spcBef>
                        <a:spcAft>
                          <a:spcPts val="0"/>
                        </a:spcAft>
                        <a:buNone/>
                      </a:pPr>
                      <a:r>
                        <a:t/>
                      </a:r>
                      <a:endParaRPr sz="1200"/>
                    </a:p>
                  </a:txBody>
                  <a:tcPr marT="15750" marB="15750" marR="31475" marL="31475"/>
                </a:tc>
                <a:tc>
                  <a:txBody>
                    <a:bodyPr/>
                    <a:lstStyle/>
                    <a:p>
                      <a:pPr indent="0" lvl="0" marL="0" marR="0" rtl="0" algn="l">
                        <a:spcBef>
                          <a:spcPts val="0"/>
                        </a:spcBef>
                        <a:spcAft>
                          <a:spcPts val="0"/>
                        </a:spcAft>
                        <a:buNone/>
                      </a:pPr>
                      <a:r>
                        <a:rPr lang="en-US" sz="1200">
                          <a:solidFill>
                            <a:schemeClr val="dk1"/>
                          </a:solidFill>
                        </a:rPr>
                        <a:t> </a:t>
                      </a:r>
                      <a:endParaRPr sz="1500"/>
                    </a:p>
                    <a:p>
                      <a:pPr indent="0" lvl="0" marL="0" marR="0" rtl="0" algn="l">
                        <a:spcBef>
                          <a:spcPts val="0"/>
                        </a:spcBef>
                        <a:spcAft>
                          <a:spcPts val="0"/>
                        </a:spcAft>
                        <a:buNone/>
                      </a:pPr>
                      <a:r>
                        <a:rPr lang="en-US" sz="1600">
                          <a:solidFill>
                            <a:schemeClr val="dk1"/>
                          </a:solidFill>
                        </a:rPr>
                        <a:t>allowed attacker to trigger incorrect scenarios. </a:t>
                      </a:r>
                      <a:endParaRPr sz="1600"/>
                    </a:p>
                  </a:txBody>
                  <a:tcPr marT="15750" marB="15750" marR="31475" marL="31475"/>
                </a:tc>
              </a:tr>
              <a:tr h="652650">
                <a:tc>
                  <a:txBody>
                    <a:bodyPr/>
                    <a:lstStyle/>
                    <a:p>
                      <a:pPr indent="0" lvl="0" marL="0" marR="0" rtl="0" algn="l">
                        <a:lnSpc>
                          <a:spcPct val="100000"/>
                        </a:lnSpc>
                        <a:spcBef>
                          <a:spcPts val="0"/>
                        </a:spcBef>
                        <a:spcAft>
                          <a:spcPts val="0"/>
                        </a:spcAft>
                        <a:buClr>
                          <a:srgbClr val="FF0000"/>
                        </a:buClr>
                        <a:buSzPts val="1100"/>
                        <a:buFont typeface="Century Gothic"/>
                        <a:buNone/>
                      </a:pPr>
                      <a:r>
                        <a:rPr b="1" lang="en-US" sz="1200">
                          <a:solidFill>
                            <a:srgbClr val="FF0000"/>
                          </a:solidFill>
                        </a:rPr>
                        <a:t>R</a:t>
                      </a:r>
                      <a:r>
                        <a:rPr b="1" lang="en-US" sz="1200"/>
                        <a:t>epudiation</a:t>
                      </a:r>
                      <a:endParaRPr sz="1500"/>
                    </a:p>
                    <a:p>
                      <a:pPr indent="0" lvl="0" marL="0" marR="0" rtl="0" algn="l">
                        <a:lnSpc>
                          <a:spcPct val="100000"/>
                        </a:lnSpc>
                        <a:spcBef>
                          <a:spcPts val="0"/>
                        </a:spcBef>
                        <a:spcAft>
                          <a:spcPts val="0"/>
                        </a:spcAft>
                        <a:buClr>
                          <a:srgbClr val="595959"/>
                        </a:buClr>
                        <a:buSzPts val="1100"/>
                        <a:buFont typeface="Century Gothic"/>
                        <a:buNone/>
                      </a:pPr>
                      <a:r>
                        <a:rPr b="1" lang="en-US" sz="1200">
                          <a:solidFill>
                            <a:srgbClr val="595959"/>
                          </a:solidFill>
                        </a:rPr>
                        <a:t>If an attacker denies doing something, can we prove he did it? </a:t>
                      </a:r>
                      <a:endParaRPr b="1" sz="1200">
                        <a:solidFill>
                          <a:srgbClr val="595959"/>
                        </a:solidFill>
                      </a:endParaRPr>
                    </a:p>
                  </a:txBody>
                  <a:tcPr marT="15750" marB="15750" marR="31475" marL="31475"/>
                </a:tc>
                <a:tc>
                  <a:txBody>
                    <a:bodyPr/>
                    <a:lstStyle/>
                    <a:p>
                      <a:pPr indent="0" lvl="0" marL="0" marR="0" rtl="0" algn="l">
                        <a:spcBef>
                          <a:spcPts val="0"/>
                        </a:spcBef>
                        <a:spcAft>
                          <a:spcPts val="0"/>
                        </a:spcAft>
                        <a:buNone/>
                      </a:pPr>
                      <a:r>
                        <a:rPr lang="en-US" sz="1200">
                          <a:solidFill>
                            <a:schemeClr val="dk1"/>
                          </a:solidFill>
                        </a:rPr>
                        <a:t> </a:t>
                      </a:r>
                      <a:endParaRPr sz="1200">
                        <a:solidFill>
                          <a:srgbClr val="FF0000"/>
                        </a:solidFill>
                      </a:endParaRPr>
                    </a:p>
                    <a:p>
                      <a:pPr indent="0" lvl="0" marL="0" marR="0" rtl="0" algn="l">
                        <a:spcBef>
                          <a:spcPts val="0"/>
                        </a:spcBef>
                        <a:spcAft>
                          <a:spcPts val="0"/>
                        </a:spcAft>
                        <a:buNone/>
                      </a:pPr>
                      <a:r>
                        <a:rPr b="0" lang="en-US" sz="1600">
                          <a:solidFill>
                            <a:schemeClr val="dk1"/>
                          </a:solidFill>
                        </a:rPr>
                        <a:t>allowed </a:t>
                      </a:r>
                      <a:r>
                        <a:rPr lang="en-US" sz="1600">
                          <a:solidFill>
                            <a:schemeClr val="dk1"/>
                          </a:solidFill>
                        </a:rPr>
                        <a:t>attackers </a:t>
                      </a:r>
                      <a:r>
                        <a:rPr lang="en-US" sz="1600"/>
                        <a:t>to</a:t>
                      </a:r>
                      <a:r>
                        <a:rPr lang="en-US" sz="1600">
                          <a:solidFill>
                            <a:schemeClr val="dk1"/>
                          </a:solidFill>
                        </a:rPr>
                        <a:t> act as if they were medical staff. </a:t>
                      </a:r>
                      <a:endParaRPr sz="1600"/>
                    </a:p>
                  </a:txBody>
                  <a:tcPr marT="15750" marB="15750" marR="31475" marL="31475"/>
                </a:tc>
              </a:tr>
              <a:tr h="680850">
                <a:tc>
                  <a:txBody>
                    <a:bodyPr/>
                    <a:lstStyle/>
                    <a:p>
                      <a:pPr indent="0" lvl="0" marL="0" marR="0" rtl="0" algn="l">
                        <a:lnSpc>
                          <a:spcPct val="100000"/>
                        </a:lnSpc>
                        <a:spcBef>
                          <a:spcPts val="0"/>
                        </a:spcBef>
                        <a:spcAft>
                          <a:spcPts val="0"/>
                        </a:spcAft>
                        <a:buClr>
                          <a:srgbClr val="FF0000"/>
                        </a:buClr>
                        <a:buSzPts val="1100"/>
                        <a:buFont typeface="Century Gothic"/>
                        <a:buNone/>
                      </a:pPr>
                      <a:r>
                        <a:rPr b="1" lang="en-US" sz="1200">
                          <a:solidFill>
                            <a:srgbClr val="FF0000"/>
                          </a:solidFill>
                        </a:rPr>
                        <a:t>I</a:t>
                      </a:r>
                      <a:r>
                        <a:rPr b="1" lang="en-US" sz="1200"/>
                        <a:t>nformation disclosure</a:t>
                      </a:r>
                      <a:endParaRPr sz="1500"/>
                    </a:p>
                    <a:p>
                      <a:pPr indent="0" lvl="0" marL="0" marR="0" rtl="0" algn="l">
                        <a:lnSpc>
                          <a:spcPct val="100000"/>
                        </a:lnSpc>
                        <a:spcBef>
                          <a:spcPts val="0"/>
                        </a:spcBef>
                        <a:spcAft>
                          <a:spcPts val="0"/>
                        </a:spcAft>
                        <a:buClr>
                          <a:srgbClr val="595959"/>
                        </a:buClr>
                        <a:buSzPts val="1100"/>
                        <a:buFont typeface="Century Gothic"/>
                        <a:buNone/>
                      </a:pPr>
                      <a:r>
                        <a:rPr b="1" lang="en-US" sz="1200">
                          <a:solidFill>
                            <a:srgbClr val="595959"/>
                          </a:solidFill>
                        </a:rPr>
                        <a:t>Can an attacker gain access to private or potentially injurious data? </a:t>
                      </a:r>
                      <a:endParaRPr b="1" sz="1200">
                        <a:solidFill>
                          <a:srgbClr val="595959"/>
                        </a:solidFill>
                      </a:endParaRPr>
                    </a:p>
                  </a:txBody>
                  <a:tcPr marT="15750" marB="15750" marR="31475" marL="31475"/>
                </a:tc>
                <a:tc>
                  <a:txBody>
                    <a:bodyPr/>
                    <a:lstStyle/>
                    <a:p>
                      <a:pPr indent="0" lvl="0" marL="0" marR="0" rtl="0" algn="l">
                        <a:lnSpc>
                          <a:spcPct val="100000"/>
                        </a:lnSpc>
                        <a:spcBef>
                          <a:spcPts val="0"/>
                        </a:spcBef>
                        <a:spcAft>
                          <a:spcPts val="0"/>
                        </a:spcAft>
                        <a:buClr>
                          <a:schemeClr val="dk1"/>
                        </a:buClr>
                        <a:buSzPts val="1100"/>
                        <a:buFont typeface="Century Gothic"/>
                        <a:buNone/>
                      </a:pPr>
                      <a:r>
                        <a:rPr lang="en-US" sz="1600">
                          <a:solidFill>
                            <a:schemeClr val="dk1"/>
                          </a:solidFill>
                        </a:rPr>
                        <a:t>allowed an attacker to access private data. </a:t>
                      </a:r>
                      <a:endParaRPr sz="1600">
                        <a:solidFill>
                          <a:schemeClr val="dk1"/>
                        </a:solidFill>
                      </a:endParaRPr>
                    </a:p>
                    <a:p>
                      <a:pPr indent="0" lvl="0" marL="0" marR="0" rtl="0" algn="l">
                        <a:spcBef>
                          <a:spcPts val="0"/>
                        </a:spcBef>
                        <a:spcAft>
                          <a:spcPts val="0"/>
                        </a:spcAft>
                        <a:buNone/>
                      </a:pPr>
                      <a:r>
                        <a:t/>
                      </a:r>
                      <a:endParaRPr sz="1200"/>
                    </a:p>
                  </a:txBody>
                  <a:tcPr marT="15750" marB="15750" marR="31475" marL="31475"/>
                </a:tc>
              </a:tr>
              <a:tr h="593400">
                <a:tc>
                  <a:txBody>
                    <a:bodyPr/>
                    <a:lstStyle/>
                    <a:p>
                      <a:pPr indent="0" lvl="0" marL="0" marR="0" rtl="0" algn="l">
                        <a:lnSpc>
                          <a:spcPct val="100000"/>
                        </a:lnSpc>
                        <a:spcBef>
                          <a:spcPts val="0"/>
                        </a:spcBef>
                        <a:spcAft>
                          <a:spcPts val="0"/>
                        </a:spcAft>
                        <a:buClr>
                          <a:srgbClr val="FF0000"/>
                        </a:buClr>
                        <a:buSzPts val="1100"/>
                        <a:buFont typeface="Century Gothic"/>
                        <a:buNone/>
                      </a:pPr>
                      <a:r>
                        <a:rPr b="1" lang="en-US" sz="1200">
                          <a:solidFill>
                            <a:srgbClr val="FF0000"/>
                          </a:solidFill>
                        </a:rPr>
                        <a:t>D</a:t>
                      </a:r>
                      <a:r>
                        <a:rPr b="1" lang="en-US" sz="1200"/>
                        <a:t>enial of service</a:t>
                      </a:r>
                      <a:endParaRPr sz="1500"/>
                    </a:p>
                    <a:p>
                      <a:pPr indent="0" lvl="0" marL="0" marR="0" rtl="0" algn="l">
                        <a:lnSpc>
                          <a:spcPct val="100000"/>
                        </a:lnSpc>
                        <a:spcBef>
                          <a:spcPts val="0"/>
                        </a:spcBef>
                        <a:spcAft>
                          <a:spcPts val="0"/>
                        </a:spcAft>
                        <a:buClr>
                          <a:srgbClr val="7F7F7F"/>
                        </a:buClr>
                        <a:buSzPts val="1100"/>
                        <a:buFont typeface="Century Gothic"/>
                        <a:buNone/>
                      </a:pPr>
                      <a:r>
                        <a:rPr b="1" lang="en-US" sz="1200">
                          <a:solidFill>
                            <a:srgbClr val="7F7F7F"/>
                          </a:solidFill>
                        </a:rPr>
                        <a:t>Can an attacker crash or </a:t>
                      </a:r>
                      <a:r>
                        <a:rPr b="1" lang="en-US" sz="1200">
                          <a:solidFill>
                            <a:srgbClr val="595959"/>
                          </a:solidFill>
                        </a:rPr>
                        <a:t>reduce</a:t>
                      </a:r>
                      <a:r>
                        <a:rPr b="1" lang="en-US" sz="1200">
                          <a:solidFill>
                            <a:srgbClr val="7F7F7F"/>
                          </a:solidFill>
                        </a:rPr>
                        <a:t> the availability of the system? </a:t>
                      </a:r>
                      <a:endParaRPr b="1" sz="1200">
                        <a:solidFill>
                          <a:srgbClr val="7F7F7F"/>
                        </a:solidFill>
                      </a:endParaRPr>
                    </a:p>
                    <a:p>
                      <a:pPr indent="0" lvl="0" marL="0" marR="0" rtl="0" algn="l">
                        <a:spcBef>
                          <a:spcPts val="0"/>
                        </a:spcBef>
                        <a:spcAft>
                          <a:spcPts val="0"/>
                        </a:spcAft>
                        <a:buNone/>
                      </a:pPr>
                      <a:r>
                        <a:t/>
                      </a:r>
                      <a:endParaRPr sz="1200"/>
                    </a:p>
                  </a:txBody>
                  <a:tcPr marT="15750" marB="15750" marR="31475" marL="31475"/>
                </a:tc>
                <a:tc>
                  <a:txBody>
                    <a:bodyPr/>
                    <a:lstStyle/>
                    <a:p>
                      <a:pPr indent="0" lvl="0" marL="0" marR="0" rtl="0" algn="l">
                        <a:spcBef>
                          <a:spcPts val="0"/>
                        </a:spcBef>
                        <a:spcAft>
                          <a:spcPts val="0"/>
                        </a:spcAft>
                        <a:buNone/>
                      </a:pPr>
                      <a:r>
                        <a:rPr lang="en-US" sz="1600">
                          <a:solidFill>
                            <a:schemeClr val="dk1"/>
                          </a:solidFill>
                        </a:rPr>
                        <a:t> </a:t>
                      </a:r>
                      <a:r>
                        <a:rPr lang="en-US" sz="1600"/>
                        <a:t>s</a:t>
                      </a:r>
                      <a:r>
                        <a:rPr lang="en-US" sz="1600">
                          <a:solidFill>
                            <a:schemeClr val="dk1"/>
                          </a:solidFill>
                        </a:rPr>
                        <a:t>uccessful Denial of Service (DoS) attack</a:t>
                      </a:r>
                      <a:r>
                        <a:rPr lang="en-US" sz="1600"/>
                        <a:t> was committed, </a:t>
                      </a:r>
                      <a:r>
                        <a:rPr b="0" lang="en-US" sz="1600">
                          <a:solidFill>
                            <a:schemeClr val="dk1"/>
                          </a:solidFill>
                        </a:rPr>
                        <a:t>making the application unavailable.</a:t>
                      </a:r>
                      <a:endParaRPr sz="1600">
                        <a:solidFill>
                          <a:schemeClr val="dk1"/>
                        </a:solidFill>
                        <a:latin typeface="Century Gothic"/>
                        <a:ea typeface="Century Gothic"/>
                        <a:cs typeface="Century Gothic"/>
                        <a:sym typeface="Century Gothic"/>
                      </a:endParaRPr>
                    </a:p>
                  </a:txBody>
                  <a:tcPr marT="15750" marB="15750" marR="31475" marL="31475"/>
                </a:tc>
              </a:tr>
              <a:tr h="969225">
                <a:tc>
                  <a:txBody>
                    <a:bodyPr/>
                    <a:lstStyle/>
                    <a:p>
                      <a:pPr indent="0" lvl="0" marL="0" marR="0" rtl="0" algn="l">
                        <a:lnSpc>
                          <a:spcPct val="100000"/>
                        </a:lnSpc>
                        <a:spcBef>
                          <a:spcPts val="0"/>
                        </a:spcBef>
                        <a:spcAft>
                          <a:spcPts val="0"/>
                        </a:spcAft>
                        <a:buClr>
                          <a:srgbClr val="FF0000"/>
                        </a:buClr>
                        <a:buSzPts val="1100"/>
                        <a:buFont typeface="Century Gothic"/>
                        <a:buNone/>
                      </a:pPr>
                      <a:r>
                        <a:rPr b="1" lang="en-US" sz="1200">
                          <a:solidFill>
                            <a:srgbClr val="FF0000"/>
                          </a:solidFill>
                        </a:rPr>
                        <a:t>E</a:t>
                      </a:r>
                      <a:r>
                        <a:rPr b="1" lang="en-US" sz="1200"/>
                        <a:t>levation of privilege</a:t>
                      </a:r>
                      <a:endParaRPr sz="1500"/>
                    </a:p>
                    <a:p>
                      <a:pPr indent="0" lvl="0" marL="0" marR="0" rtl="0" algn="l">
                        <a:lnSpc>
                          <a:spcPct val="100000"/>
                        </a:lnSpc>
                        <a:spcBef>
                          <a:spcPts val="0"/>
                        </a:spcBef>
                        <a:spcAft>
                          <a:spcPts val="0"/>
                        </a:spcAft>
                        <a:buClr>
                          <a:srgbClr val="595959"/>
                        </a:buClr>
                        <a:buSzPts val="1100"/>
                        <a:buFont typeface="Century Gothic"/>
                        <a:buNone/>
                      </a:pPr>
                      <a:r>
                        <a:rPr b="1" lang="en-US" sz="1200">
                          <a:solidFill>
                            <a:srgbClr val="595959"/>
                          </a:solidFill>
                        </a:rPr>
                        <a:t>Can an attacker assume the identity of a privileged user? </a:t>
                      </a:r>
                      <a:endParaRPr b="1" sz="1200">
                        <a:solidFill>
                          <a:srgbClr val="595959"/>
                        </a:solidFill>
                      </a:endParaRPr>
                    </a:p>
                  </a:txBody>
                  <a:tcPr marT="15750" marB="15750" marR="31475" marL="31475"/>
                </a:tc>
                <a:tc>
                  <a:txBody>
                    <a:bodyPr/>
                    <a:lstStyle/>
                    <a:p>
                      <a:pPr indent="0" lvl="0" marL="0" marR="0" rtl="0" algn="l">
                        <a:spcBef>
                          <a:spcPts val="0"/>
                        </a:spcBef>
                        <a:spcAft>
                          <a:spcPts val="0"/>
                        </a:spcAft>
                        <a:buNone/>
                      </a:pPr>
                      <a:r>
                        <a:rPr b="0" lang="en-US" sz="1200">
                          <a:solidFill>
                            <a:schemeClr val="dk1"/>
                          </a:solidFill>
                        </a:rPr>
                        <a:t> </a:t>
                      </a:r>
                      <a:endParaRPr sz="1500"/>
                    </a:p>
                    <a:p>
                      <a:pPr indent="0" lvl="0" marL="0" marR="0" rtl="0" algn="l">
                        <a:spcBef>
                          <a:spcPts val="0"/>
                        </a:spcBef>
                        <a:spcAft>
                          <a:spcPts val="0"/>
                        </a:spcAft>
                        <a:buNone/>
                      </a:pPr>
                      <a:r>
                        <a:rPr lang="en-US" sz="1600">
                          <a:solidFill>
                            <a:schemeClr val="dk1"/>
                          </a:solidFill>
                        </a:rPr>
                        <a:t>allowed an attacker to assume the identity of a privileged user</a:t>
                      </a:r>
                      <a:r>
                        <a:rPr lang="en-US" sz="1600"/>
                        <a:t>, </a:t>
                      </a:r>
                      <a:r>
                        <a:rPr lang="en-US" sz="1600">
                          <a:solidFill>
                            <a:schemeClr val="dk1"/>
                          </a:solidFill>
                        </a:rPr>
                        <a:t>disrupt a session or trigger incorrect scenarios</a:t>
                      </a:r>
                      <a:r>
                        <a:rPr b="0" lang="en-US" sz="1600">
                          <a:solidFill>
                            <a:schemeClr val="dk1"/>
                          </a:solidFill>
                        </a:rPr>
                        <a:t>. </a:t>
                      </a:r>
                      <a:endParaRPr sz="1600"/>
                    </a:p>
                  </a:txBody>
                  <a:tcPr marT="15750" marB="15750" marR="31475" marL="3147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p8"/>
          <p:cNvSpPr txBox="1"/>
          <p:nvPr>
            <p:ph type="title"/>
          </p:nvPr>
        </p:nvSpPr>
        <p:spPr>
          <a:xfrm>
            <a:off x="1235388" y="975182"/>
            <a:ext cx="9241317" cy="706964"/>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2"/>
              </a:buClr>
              <a:buSzPts val="3600"/>
              <a:buFont typeface="Century Gothic"/>
              <a:buNone/>
            </a:pPr>
            <a:r>
              <a:rPr lang="en-US"/>
              <a:t>6. Rate the Threats (DREAD Model)</a:t>
            </a:r>
            <a:endParaRPr/>
          </a:p>
        </p:txBody>
      </p:sp>
      <p:pic>
        <p:nvPicPr>
          <p:cNvPr descr="Texto&#10;&#10;Descrição gerada automaticamente" id="326" name="Google Shape;326;p8"/>
          <p:cNvPicPr preferRelativeResize="0"/>
          <p:nvPr>
            <p:ph idx="1" type="body"/>
          </p:nvPr>
        </p:nvPicPr>
        <p:blipFill rotWithShape="1">
          <a:blip r:embed="rId3">
            <a:alphaModFix/>
          </a:blip>
          <a:srcRect b="0" l="0" r="0" t="0"/>
          <a:stretch/>
        </p:blipFill>
        <p:spPr>
          <a:xfrm>
            <a:off x="2165341" y="2810692"/>
            <a:ext cx="7861317" cy="1770743"/>
          </a:xfrm>
          <a:prstGeom prst="rect">
            <a:avLst/>
          </a:prstGeom>
          <a:noFill/>
          <a:ln>
            <a:noFill/>
          </a:ln>
        </p:spPr>
      </p:pic>
      <p:sp>
        <p:nvSpPr>
          <p:cNvPr id="327" name="Google Shape;327;p8"/>
          <p:cNvSpPr txBox="1"/>
          <p:nvPr/>
        </p:nvSpPr>
        <p:spPr>
          <a:xfrm>
            <a:off x="2165400" y="4908800"/>
            <a:ext cx="7861200" cy="1131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650">
              <a:solidFill>
                <a:srgbClr val="171717"/>
              </a:solidFill>
              <a:latin typeface="Quattrocento Sans"/>
              <a:ea typeface="Quattrocento Sans"/>
              <a:cs typeface="Quattrocento Sans"/>
              <a:sym typeface="Quattrocento Sans"/>
            </a:endParaRPr>
          </a:p>
          <a:p>
            <a:pPr indent="0" lvl="0" marL="0" marR="0" rtl="0" algn="l">
              <a:spcBef>
                <a:spcPts val="0"/>
              </a:spcBef>
              <a:spcAft>
                <a:spcPts val="0"/>
              </a:spcAft>
              <a:buNone/>
            </a:pPr>
            <a:r>
              <a:rPr b="1" i="0" lang="en-US" sz="1650">
                <a:solidFill>
                  <a:srgbClr val="171717"/>
                </a:solidFill>
                <a:latin typeface="Quattrocento Sans"/>
                <a:ea typeface="Quattrocento Sans"/>
                <a:cs typeface="Quattrocento Sans"/>
                <a:sym typeface="Quattrocento Sans"/>
              </a:rPr>
              <a:t>Reputation</a:t>
            </a:r>
            <a:r>
              <a:rPr i="0" lang="en-US" sz="1650">
                <a:solidFill>
                  <a:srgbClr val="171717"/>
                </a:solidFill>
                <a:latin typeface="Quattrocento Sans"/>
                <a:ea typeface="Quattrocento Sans"/>
                <a:cs typeface="Quattrocento Sans"/>
                <a:sym typeface="Quattrocento Sans"/>
              </a:rPr>
              <a:t>: </a:t>
            </a:r>
            <a:r>
              <a:rPr b="0" i="0" lang="en-US" sz="1650">
                <a:solidFill>
                  <a:srgbClr val="171717"/>
                </a:solidFill>
                <a:latin typeface="Quattrocento Sans"/>
                <a:ea typeface="Quattrocento Sans"/>
                <a:cs typeface="Quattrocento Sans"/>
                <a:sym typeface="Quattrocento Sans"/>
              </a:rPr>
              <a:t>How high are the stakes? Is there a risk to reputation, which could lead to the loss of customer trust?</a:t>
            </a:r>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1" name="Shape 331"/>
        <p:cNvGrpSpPr/>
        <p:nvPr/>
      </p:nvGrpSpPr>
      <p:grpSpPr>
        <a:xfrm>
          <a:off x="0" y="0"/>
          <a:ext cx="0" cy="0"/>
          <a:chOff x="0" y="0"/>
          <a:chExt cx="0" cy="0"/>
        </a:xfrm>
      </p:grpSpPr>
      <p:sp>
        <p:nvSpPr>
          <p:cNvPr id="332" name="Google Shape;332;p9"/>
          <p:cNvSpPr txBox="1"/>
          <p:nvPr>
            <p:ph type="title"/>
          </p:nvPr>
        </p:nvSpPr>
        <p:spPr>
          <a:xfrm>
            <a:off x="1154954" y="973668"/>
            <a:ext cx="8761413" cy="70696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EBEBEB"/>
              </a:buClr>
              <a:buSzPts val="3600"/>
              <a:buFont typeface="Century Gothic"/>
              <a:buNone/>
            </a:pPr>
            <a:r>
              <a:rPr b="0" i="0" lang="en-US">
                <a:solidFill>
                  <a:srgbClr val="EBEBEB"/>
                </a:solidFill>
                <a:latin typeface="Century Gothic"/>
                <a:ea typeface="Century Gothic"/>
                <a:cs typeface="Century Gothic"/>
                <a:sym typeface="Century Gothic"/>
              </a:rPr>
              <a:t>High, Medium, and Low Ratings</a:t>
            </a:r>
            <a:endParaRPr/>
          </a:p>
        </p:txBody>
      </p:sp>
      <p:pic>
        <p:nvPicPr>
          <p:cNvPr descr="Texto&#10;&#10;Descrição gerada automaticamente" id="333" name="Google Shape;333;p9"/>
          <p:cNvPicPr preferRelativeResize="0"/>
          <p:nvPr>
            <p:ph idx="1" type="body"/>
          </p:nvPr>
        </p:nvPicPr>
        <p:blipFill rotWithShape="1">
          <a:blip r:embed="rId3">
            <a:alphaModFix/>
          </a:blip>
          <a:srcRect b="0" l="0" r="0" t="0"/>
          <a:stretch/>
        </p:blipFill>
        <p:spPr>
          <a:xfrm>
            <a:off x="478975" y="2612569"/>
            <a:ext cx="8534400" cy="3875400"/>
          </a:xfrm>
          <a:prstGeom prst="roundRect">
            <a:avLst>
              <a:gd fmla="val 1858" name="adj"/>
            </a:avLst>
          </a:prstGeom>
          <a:solidFill>
            <a:schemeClr val="lt1"/>
          </a:solidFill>
          <a:ln cap="rnd" cmpd="sng" w="19050">
            <a:solidFill>
              <a:schemeClr val="accent6"/>
            </a:solidFill>
            <a:prstDash val="solid"/>
            <a:round/>
            <a:headEnd len="sm" w="sm" type="none"/>
            <a:tailEnd len="sm" w="sm" type="none"/>
          </a:ln>
        </p:spPr>
      </p:pic>
      <p:sp>
        <p:nvSpPr>
          <p:cNvPr id="334" name="Google Shape;334;p9"/>
          <p:cNvSpPr txBox="1"/>
          <p:nvPr/>
        </p:nvSpPr>
        <p:spPr>
          <a:xfrm>
            <a:off x="9013375" y="2612575"/>
            <a:ext cx="2651700" cy="3875400"/>
          </a:xfrm>
          <a:prstGeom prst="rect">
            <a:avLst/>
          </a:prstGeom>
          <a:gradFill>
            <a:gsLst>
              <a:gs pos="0">
                <a:srgbClr val="F5DDF3"/>
              </a:gs>
              <a:gs pos="100000">
                <a:srgbClr val="DF7ADA"/>
              </a:gs>
            </a:gsLst>
            <a:lin ang="5400000" scaled="0"/>
          </a:gradFill>
          <a:ln cap="rnd" cmpd="sng" w="952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71120" lvl="0" marL="0" marR="0" rtl="0" algn="l">
              <a:spcBef>
                <a:spcPts val="0"/>
              </a:spcBef>
              <a:spcAft>
                <a:spcPts val="0"/>
              </a:spcAft>
              <a:buClr>
                <a:schemeClr val="accent1"/>
              </a:buClr>
              <a:buSzPts val="1120"/>
              <a:buFont typeface="Noto Sans Symbols"/>
              <a:buChar char="►"/>
            </a:pPr>
            <a:r>
              <a:rPr b="1" lang="en-US" sz="1400">
                <a:solidFill>
                  <a:srgbClr val="3F3F3F"/>
                </a:solidFill>
                <a:latin typeface="Century Gothic"/>
                <a:ea typeface="Century Gothic"/>
                <a:cs typeface="Century Gothic"/>
                <a:sym typeface="Century Gothic"/>
              </a:rPr>
              <a:t>Hig</a:t>
            </a:r>
            <a:r>
              <a:rPr b="1" lang="en-US">
                <a:solidFill>
                  <a:srgbClr val="3F3F3F"/>
                </a:solidFill>
                <a:latin typeface="Century Gothic"/>
                <a:ea typeface="Century Gothic"/>
                <a:cs typeface="Century Gothic"/>
                <a:sym typeface="Century Gothic"/>
              </a:rPr>
              <a:t>h</a:t>
            </a:r>
            <a:endParaRPr b="1">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en-US">
                <a:solidFill>
                  <a:srgbClr val="3F3F3F"/>
                </a:solidFill>
                <a:latin typeface="Century Gothic"/>
                <a:ea typeface="Century Gothic"/>
                <a:cs typeface="Century Gothic"/>
                <a:sym typeface="Century Gothic"/>
              </a:rPr>
              <a:t>substantial </a:t>
            </a:r>
            <a:r>
              <a:rPr lang="en-US" sz="1400">
                <a:solidFill>
                  <a:srgbClr val="3F3F3F"/>
                </a:solidFill>
                <a:latin typeface="Century Gothic"/>
                <a:ea typeface="Century Gothic"/>
                <a:cs typeface="Century Gothic"/>
                <a:sym typeface="Century Gothic"/>
              </a:rPr>
              <a:t>risk </a:t>
            </a:r>
            <a:endParaRPr>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en-US" sz="1400">
                <a:solidFill>
                  <a:srgbClr val="3F3F3F"/>
                </a:solidFill>
                <a:latin typeface="Century Gothic"/>
                <a:ea typeface="Century Gothic"/>
                <a:cs typeface="Century Gothic"/>
                <a:sym typeface="Century Gothic"/>
              </a:rPr>
              <a:t>addressed as soon as possible.</a:t>
            </a:r>
            <a:endParaRPr>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t/>
            </a:r>
            <a:endParaRPr>
              <a:solidFill>
                <a:srgbClr val="3F3F3F"/>
              </a:solidFill>
              <a:latin typeface="Century Gothic"/>
              <a:ea typeface="Century Gothic"/>
              <a:cs typeface="Century Gothic"/>
              <a:sym typeface="Century Gothic"/>
            </a:endParaRPr>
          </a:p>
          <a:p>
            <a:pPr indent="-71120" lvl="0" marL="0" marR="0" rtl="0" algn="l">
              <a:spcBef>
                <a:spcPts val="0"/>
              </a:spcBef>
              <a:spcAft>
                <a:spcPts val="0"/>
              </a:spcAft>
              <a:buClr>
                <a:schemeClr val="accent1"/>
              </a:buClr>
              <a:buSzPts val="1120"/>
              <a:buFont typeface="Noto Sans Symbols"/>
              <a:buChar char="►"/>
            </a:pPr>
            <a:r>
              <a:rPr b="1" lang="en-US" sz="1400">
                <a:solidFill>
                  <a:srgbClr val="3F3F3F"/>
                </a:solidFill>
                <a:latin typeface="Century Gothic"/>
                <a:ea typeface="Century Gothic"/>
                <a:cs typeface="Century Gothic"/>
                <a:sym typeface="Century Gothic"/>
              </a:rPr>
              <a:t>Medium</a:t>
            </a:r>
            <a:endParaRPr b="1" sz="1400">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en-US">
                <a:solidFill>
                  <a:srgbClr val="3F3F3F"/>
                </a:solidFill>
                <a:latin typeface="Century Gothic"/>
                <a:ea typeface="Century Gothic"/>
                <a:cs typeface="Century Gothic"/>
                <a:sym typeface="Century Gothic"/>
              </a:rPr>
              <a:t>significant risk </a:t>
            </a:r>
            <a:endParaRPr>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en-US" sz="1400">
                <a:solidFill>
                  <a:srgbClr val="3F3F3F"/>
                </a:solidFill>
                <a:latin typeface="Century Gothic"/>
                <a:ea typeface="Century Gothic"/>
                <a:cs typeface="Century Gothic"/>
                <a:sym typeface="Century Gothic"/>
              </a:rPr>
              <a:t>addressed, but with less urgency. </a:t>
            </a:r>
            <a:endParaRPr sz="1400">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t/>
            </a:r>
            <a:endParaRPr>
              <a:solidFill>
                <a:srgbClr val="3F3F3F"/>
              </a:solidFill>
              <a:latin typeface="Century Gothic"/>
              <a:ea typeface="Century Gothic"/>
              <a:cs typeface="Century Gothic"/>
              <a:sym typeface="Century Gothic"/>
            </a:endParaRPr>
          </a:p>
          <a:p>
            <a:pPr indent="-71120" lvl="0" marL="0" marR="0" rtl="0" algn="l">
              <a:spcBef>
                <a:spcPts val="0"/>
              </a:spcBef>
              <a:spcAft>
                <a:spcPts val="0"/>
              </a:spcAft>
              <a:buClr>
                <a:schemeClr val="accent1"/>
              </a:buClr>
              <a:buSzPts val="1120"/>
              <a:buFont typeface="Noto Sans Symbols"/>
              <a:buChar char="►"/>
            </a:pPr>
            <a:r>
              <a:rPr b="1" lang="en-US">
                <a:solidFill>
                  <a:srgbClr val="3F3F3F"/>
                </a:solidFill>
                <a:latin typeface="Century Gothic"/>
                <a:ea typeface="Century Gothic"/>
                <a:cs typeface="Century Gothic"/>
                <a:sym typeface="Century Gothic"/>
              </a:rPr>
              <a:t>Low</a:t>
            </a:r>
            <a:endParaRPr b="1">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en-US">
                <a:solidFill>
                  <a:srgbClr val="3F3F3F"/>
                </a:solidFill>
                <a:latin typeface="Century Gothic"/>
                <a:ea typeface="Century Gothic"/>
                <a:cs typeface="Century Gothic"/>
                <a:sym typeface="Century Gothic"/>
              </a:rPr>
              <a:t>some risk</a:t>
            </a:r>
            <a:endParaRPr>
              <a:solidFill>
                <a:srgbClr val="3F3F3F"/>
              </a:solidFill>
              <a:latin typeface="Century Gothic"/>
              <a:ea typeface="Century Gothic"/>
              <a:cs typeface="Century Gothic"/>
              <a:sym typeface="Century Gothic"/>
            </a:endParaRPr>
          </a:p>
          <a:p>
            <a:pPr indent="0" lvl="0" marL="0" marR="0" rtl="0" algn="l">
              <a:spcBef>
                <a:spcPts val="0"/>
              </a:spcBef>
              <a:spcAft>
                <a:spcPts val="0"/>
              </a:spcAft>
              <a:buNone/>
            </a:pPr>
            <a:r>
              <a:rPr lang="en-US" sz="1400">
                <a:solidFill>
                  <a:srgbClr val="3F3F3F"/>
                </a:solidFill>
                <a:latin typeface="Century Gothic"/>
                <a:ea typeface="Century Gothic"/>
                <a:cs typeface="Century Gothic"/>
                <a:sym typeface="Century Gothic"/>
              </a:rPr>
              <a:t>may decide to ignore</a:t>
            </a:r>
            <a:endParaRPr sz="1600">
              <a:solidFill>
                <a:srgbClr val="3F3F3F"/>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Íon - Sala da Diretoria">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Íon - Sala da Diretoria">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2021-08-23T22:20:28Z</dcterms:created>
  <dc:creator>Alice Villar</dc:creator>
</cp:coreProperties>
</file>